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9" r:id="rId10"/>
    <p:sldId id="264" r:id="rId11"/>
    <p:sldId id="265" r:id="rId12"/>
    <p:sldId id="267" r:id="rId13"/>
    <p:sldId id="266" r:id="rId14"/>
    <p:sldId id="270" r:id="rId15"/>
    <p:sldId id="268" r:id="rId16"/>
    <p:sldId id="272" r:id="rId17"/>
    <p:sldId id="271" r:id="rId18"/>
  </p:sldIdLst>
  <p:sldSz cx="14630400" cy="8229600"/>
  <p:notesSz cx="8229600" cy="14630400"/>
  <p:embeddedFontLs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Montserrat" panose="020B0604020202020204" charset="0"/>
      <p:regular r:id="rId24"/>
    </p:embeddedFont>
    <p:embeddedFont>
      <p:font typeface="Consolas" panose="020B0609020204030204" pitchFamily="49" charset="0"/>
      <p:regular r:id="rId25"/>
      <p:bold r:id="rId26"/>
      <p:italic r:id="rId27"/>
      <p:boldItalic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66" d="100"/>
          <a:sy n="66" d="100"/>
        </p:scale>
        <p:origin x="792" y="2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652338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12.svg"/><Relationship Id="rId18" Type="http://schemas.openxmlformats.org/officeDocument/2006/relationships/image" Target="../media/image28.png"/><Relationship Id="rId3" Type="http://schemas.openxmlformats.org/officeDocument/2006/relationships/image" Target="../media/image19.png"/><Relationship Id="rId7" Type="http://schemas.openxmlformats.org/officeDocument/2006/relationships/image" Target="../media/image6.svg"/><Relationship Id="rId12" Type="http://schemas.openxmlformats.org/officeDocument/2006/relationships/image" Target="../media/image23.png"/><Relationship Id="rId17" Type="http://schemas.openxmlformats.org/officeDocument/2006/relationships/image" Target="../media/image27.png"/><Relationship Id="rId2" Type="http://schemas.openxmlformats.org/officeDocument/2006/relationships/image" Target="../media/image18.png"/><Relationship Id="rId16" Type="http://schemas.openxmlformats.org/officeDocument/2006/relationships/image" Target="../media/image26.png"/><Relationship Id="rId1" Type="http://schemas.openxmlformats.org/officeDocument/2006/relationships/slideLayout" Target="../slideLayouts/slideLayout8.xml"/><Relationship Id="rId11" Type="http://schemas.openxmlformats.org/officeDocument/2006/relationships/image" Target="../media/image10.svg"/><Relationship Id="rId5" Type="http://schemas.openxmlformats.org/officeDocument/2006/relationships/image" Target="../media/image20.png"/><Relationship Id="rId15" Type="http://schemas.openxmlformats.org/officeDocument/2006/relationships/image" Target="../media/image25.png"/><Relationship Id="rId10" Type="http://schemas.openxmlformats.org/officeDocument/2006/relationships/image" Target="../media/image22.png"/><Relationship Id="rId4" Type="http://schemas.openxmlformats.org/officeDocument/2006/relationships/image" Target="../media/image3.svg"/><Relationship Id="rId9" Type="http://schemas.openxmlformats.org/officeDocument/2006/relationships/image" Target="../media/image8.svg"/><Relationship Id="rId1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7240" y="528042"/>
            <a:ext cx="7355800" cy="385048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878104" y="4665464"/>
            <a:ext cx="6874073" cy="3776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50"/>
              </a:lnSpc>
              <a:buNone/>
            </a:pPr>
            <a:r>
              <a:rPr lang="en-US" sz="23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CAB BOOKING AND RENTAL MANAGEMENT SYSTEM </a:t>
            </a:r>
            <a:endParaRPr lang="en-US" sz="2350" dirty="0"/>
          </a:p>
        </p:txBody>
      </p:sp>
      <p:sp>
        <p:nvSpPr>
          <p:cNvPr id="4" name="Text 1"/>
          <p:cNvSpPr/>
          <p:nvPr/>
        </p:nvSpPr>
        <p:spPr>
          <a:xfrm>
            <a:off x="5804416" y="5330071"/>
            <a:ext cx="3021568" cy="3776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50"/>
              </a:lnSpc>
              <a:buNone/>
            </a:pPr>
            <a:r>
              <a:rPr lang="en-US" sz="23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OOPs Project</a:t>
            </a:r>
            <a:endParaRPr lang="en-US" sz="2350" dirty="0"/>
          </a:p>
        </p:txBody>
      </p:sp>
      <p:sp>
        <p:nvSpPr>
          <p:cNvPr id="5" name="Text 2"/>
          <p:cNvSpPr/>
          <p:nvPr/>
        </p:nvSpPr>
        <p:spPr>
          <a:xfrm>
            <a:off x="5804416" y="5994678"/>
            <a:ext cx="3021568" cy="3776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50"/>
              </a:lnSpc>
              <a:buNone/>
            </a:pPr>
            <a:r>
              <a:rPr lang="en-US" sz="23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Team Members: </a:t>
            </a:r>
            <a:endParaRPr lang="en-US" sz="2350" dirty="0"/>
          </a:p>
        </p:txBody>
      </p:sp>
      <p:sp>
        <p:nvSpPr>
          <p:cNvPr id="6" name="Text 3"/>
          <p:cNvSpPr/>
          <p:nvPr/>
        </p:nvSpPr>
        <p:spPr>
          <a:xfrm>
            <a:off x="5804416" y="6659285"/>
            <a:ext cx="3021568" cy="3776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50"/>
              </a:lnSpc>
              <a:buNone/>
            </a:pPr>
            <a:r>
              <a:rPr lang="en-US" sz="23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Bornil Gogoi (2312176)</a:t>
            </a:r>
            <a:endParaRPr lang="en-US" sz="2350" dirty="0"/>
          </a:p>
        </p:txBody>
      </p:sp>
      <p:sp>
        <p:nvSpPr>
          <p:cNvPr id="7" name="Text 4"/>
          <p:cNvSpPr/>
          <p:nvPr/>
        </p:nvSpPr>
        <p:spPr>
          <a:xfrm>
            <a:off x="5154216" y="7323892"/>
            <a:ext cx="4321969" cy="3776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50"/>
              </a:lnSpc>
              <a:buNone/>
            </a:pPr>
            <a:r>
              <a:rPr lang="en-US" sz="23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Kunal Rajesh Sangalge (2312182)</a:t>
            </a:r>
            <a:endParaRPr lang="en-US" sz="23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99494" y="407446"/>
            <a:ext cx="7389852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i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Bundling Data with Behaviour</a:t>
            </a:r>
            <a:endParaRPr lang="en-US" sz="4450" dirty="0"/>
          </a:p>
        </p:txBody>
      </p:sp>
      <p:sp>
        <p:nvSpPr>
          <p:cNvPr id="9" name="TextBox 8"/>
          <p:cNvSpPr txBox="1"/>
          <p:nvPr/>
        </p:nvSpPr>
        <p:spPr>
          <a:xfrm>
            <a:off x="399494" y="1481559"/>
            <a:ext cx="10637134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2700"/>
              </a:lnSpc>
              <a:buSzPct val="100000"/>
              <a:buChar char="•"/>
            </a:pPr>
            <a:r>
              <a:rPr lang="en-US" dirty="0" smtClean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Grouped related data using </a:t>
            </a:r>
            <a:r>
              <a:rPr lang="en-US" dirty="0" err="1" smtClean="0">
                <a:solidFill>
                  <a:srgbClr val="272525"/>
                </a:solidFill>
                <a:latin typeface="Consolas" panose="020B0609020204030204" pitchFamily="49" charset="0"/>
                <a:ea typeface="Montserrat" pitchFamily="34" charset="-122"/>
                <a:cs typeface="Montserrat" pitchFamily="34" charset="-120"/>
              </a:rPr>
              <a:t>struct</a:t>
            </a:r>
            <a:r>
              <a:rPr lang="en-US" dirty="0" smtClean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and </a:t>
            </a:r>
            <a:r>
              <a:rPr lang="en-US" dirty="0" smtClean="0">
                <a:solidFill>
                  <a:srgbClr val="272525"/>
                </a:solidFill>
                <a:latin typeface="Consolas" panose="020B0609020204030204" pitchFamily="49" charset="0"/>
                <a:ea typeface="Montserrat" pitchFamily="34" charset="-122"/>
                <a:cs typeface="Montserrat" pitchFamily="34" charset="-120"/>
              </a:rPr>
              <a:t>Class</a:t>
            </a:r>
            <a:r>
              <a:rPr lang="en-US" dirty="0" smtClean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(User, Driver, Vehicle) for organized data handling.</a:t>
            </a:r>
          </a:p>
          <a:p>
            <a:pPr marL="342900" indent="-342900">
              <a:lnSpc>
                <a:spcPts val="2700"/>
              </a:lnSpc>
              <a:buSzPct val="100000"/>
              <a:buFontTx/>
              <a:buChar char="•"/>
            </a:pPr>
            <a:r>
              <a:rPr lang="en-US" dirty="0" smtClean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Used private members in custom exception classes (e.g., </a:t>
            </a:r>
            <a:r>
              <a:rPr lang="en-US" dirty="0" err="1" smtClean="0">
                <a:solidFill>
                  <a:srgbClr val="272525"/>
                </a:solidFill>
                <a:latin typeface="Consolas" panose="020B0609020204030204" pitchFamily="49" charset="0"/>
                <a:ea typeface="Montserrat" pitchFamily="34" charset="-122"/>
                <a:cs typeface="Montserrat" pitchFamily="34" charset="-120"/>
              </a:rPr>
              <a:t>RatingException</a:t>
            </a:r>
            <a:r>
              <a:rPr lang="en-US" dirty="0" smtClean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) to hide internal data.</a:t>
            </a:r>
          </a:p>
          <a:p>
            <a:pPr marL="342900" indent="-342900">
              <a:lnSpc>
                <a:spcPts val="2700"/>
              </a:lnSpc>
              <a:buSzPct val="100000"/>
              <a:buFontTx/>
              <a:buChar char="•"/>
            </a:pPr>
            <a:r>
              <a:rPr lang="en-US" dirty="0" smtClean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Validated input through functions like </a:t>
            </a:r>
            <a:r>
              <a:rPr lang="en-US" dirty="0" err="1" smtClean="0">
                <a:solidFill>
                  <a:srgbClr val="272525"/>
                </a:solidFill>
                <a:latin typeface="Consolas" panose="020B0609020204030204" pitchFamily="49" charset="0"/>
                <a:ea typeface="Montserrat" pitchFamily="34" charset="-122"/>
                <a:cs typeface="Montserrat" pitchFamily="34" charset="-120"/>
              </a:rPr>
              <a:t>getValidInput</a:t>
            </a:r>
            <a:r>
              <a:rPr lang="en-US" dirty="0" smtClean="0">
                <a:solidFill>
                  <a:srgbClr val="272525"/>
                </a:solidFill>
                <a:latin typeface="Consolas" panose="020B0609020204030204" pitchFamily="49" charset="0"/>
                <a:ea typeface="Montserrat" pitchFamily="34" charset="-122"/>
                <a:cs typeface="Montserrat" pitchFamily="34" charset="-120"/>
              </a:rPr>
              <a:t>&lt;T&gt;() </a:t>
            </a:r>
            <a:r>
              <a:rPr lang="en-US" dirty="0" smtClean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and </a:t>
            </a:r>
            <a:r>
              <a:rPr lang="en-US" dirty="0" err="1" smtClean="0">
                <a:solidFill>
                  <a:srgbClr val="272525"/>
                </a:solidFill>
                <a:latin typeface="Consolas" panose="020B0609020204030204" pitchFamily="49" charset="0"/>
                <a:ea typeface="Montserrat" pitchFamily="34" charset="-122"/>
                <a:cs typeface="Montserrat" pitchFamily="34" charset="-120"/>
              </a:rPr>
              <a:t>validatePhone</a:t>
            </a:r>
            <a:r>
              <a:rPr lang="en-US" dirty="0" smtClean="0">
                <a:solidFill>
                  <a:srgbClr val="272525"/>
                </a:solidFill>
                <a:latin typeface="Consolas" panose="020B0609020204030204" pitchFamily="49" charset="0"/>
                <a:ea typeface="Montserrat" pitchFamily="34" charset="-122"/>
                <a:cs typeface="Montserrat" pitchFamily="34" charset="-120"/>
              </a:rPr>
              <a:t>() </a:t>
            </a:r>
            <a:r>
              <a:rPr lang="en-US" dirty="0" smtClean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to ensure safe access.</a:t>
            </a:r>
          </a:p>
          <a:p>
            <a:pPr marL="342900" indent="-342900">
              <a:lnSpc>
                <a:spcPts val="2700"/>
              </a:lnSpc>
              <a:buSzPct val="100000"/>
              <a:buFontTx/>
              <a:buChar char="•"/>
            </a:pPr>
            <a:r>
              <a:rPr lang="en-US" dirty="0" smtClean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Encapsulated file operations (</a:t>
            </a:r>
            <a:r>
              <a:rPr lang="en-US" dirty="0" err="1" smtClean="0">
                <a:solidFill>
                  <a:srgbClr val="272525"/>
                </a:solidFill>
                <a:latin typeface="Consolas" panose="020B0609020204030204" pitchFamily="49" charset="0"/>
                <a:ea typeface="Montserrat" pitchFamily="34" charset="-122"/>
                <a:cs typeface="Montserrat" pitchFamily="34" charset="-120"/>
              </a:rPr>
              <a:t>loadDrivers</a:t>
            </a:r>
            <a:r>
              <a:rPr lang="en-US" dirty="0" smtClean="0">
                <a:solidFill>
                  <a:srgbClr val="272525"/>
                </a:solidFill>
                <a:latin typeface="Consolas" panose="020B0609020204030204" pitchFamily="49" charset="0"/>
                <a:ea typeface="Montserrat" pitchFamily="34" charset="-122"/>
                <a:cs typeface="Montserrat" pitchFamily="34" charset="-120"/>
              </a:rPr>
              <a:t>(), </a:t>
            </a:r>
            <a:r>
              <a:rPr lang="en-US" dirty="0" err="1" smtClean="0">
                <a:solidFill>
                  <a:srgbClr val="272525"/>
                </a:solidFill>
                <a:latin typeface="Consolas" panose="020B0609020204030204" pitchFamily="49" charset="0"/>
                <a:ea typeface="Montserrat" pitchFamily="34" charset="-122"/>
                <a:cs typeface="Montserrat" pitchFamily="34" charset="-120"/>
              </a:rPr>
              <a:t>saveUserProfile</a:t>
            </a:r>
            <a:r>
              <a:rPr lang="en-US" dirty="0" smtClean="0">
                <a:solidFill>
                  <a:srgbClr val="272525"/>
                </a:solidFill>
                <a:latin typeface="Consolas" panose="020B0609020204030204" pitchFamily="49" charset="0"/>
                <a:ea typeface="Montserrat" pitchFamily="34" charset="-122"/>
                <a:cs typeface="Montserrat" pitchFamily="34" charset="-120"/>
              </a:rPr>
              <a:t>()) </a:t>
            </a:r>
            <a:r>
              <a:rPr lang="en-US" dirty="0" smtClean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for clean abstraction.</a:t>
            </a:r>
          </a:p>
          <a:p>
            <a:pPr marL="342900" indent="-342900">
              <a:lnSpc>
                <a:spcPts val="2700"/>
              </a:lnSpc>
              <a:buSzPct val="100000"/>
              <a:buFontTx/>
              <a:buChar char="•"/>
            </a:pPr>
            <a:r>
              <a:rPr lang="en-US" dirty="0" smtClean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Profile updates and history saving are done via public methods, not direct access.</a:t>
            </a:r>
            <a:endParaRPr lang="en-US" dirty="0" smtClean="0"/>
          </a:p>
          <a:p>
            <a:pPr marL="342900" indent="-342900">
              <a:lnSpc>
                <a:spcPts val="2700"/>
              </a:lnSpc>
              <a:buSzPct val="100000"/>
              <a:buFontTx/>
              <a:buChar char="•"/>
            </a:pPr>
            <a:endParaRPr lang="en-US" dirty="0" smtClean="0"/>
          </a:p>
          <a:p>
            <a:pPr marL="342900" indent="-342900">
              <a:lnSpc>
                <a:spcPts val="2700"/>
              </a:lnSpc>
              <a:buSzPct val="100000"/>
              <a:buFontTx/>
              <a:buChar char="•"/>
            </a:pPr>
            <a:endParaRPr lang="en-US" dirty="0" smtClean="0"/>
          </a:p>
          <a:p>
            <a:pPr marL="342900" indent="-342900">
              <a:lnSpc>
                <a:spcPts val="2700"/>
              </a:lnSpc>
              <a:buSzPct val="100000"/>
              <a:buFontTx/>
              <a:buChar char="•"/>
            </a:pPr>
            <a:endParaRPr lang="en-US" dirty="0" smtClean="0"/>
          </a:p>
          <a:p>
            <a:pPr marL="342900" indent="-342900">
              <a:lnSpc>
                <a:spcPts val="2700"/>
              </a:lnSpc>
              <a:buSzPct val="100000"/>
              <a:buChar char="•"/>
            </a:pP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7447" y="4548851"/>
            <a:ext cx="9827270" cy="290769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367" y="292856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i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Hiding Complexity</a:t>
            </a:r>
            <a:endParaRPr lang="en-US" sz="4450" dirty="0"/>
          </a:p>
        </p:txBody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917" y="3826837"/>
            <a:ext cx="14039360" cy="197932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731625" y="1250066"/>
            <a:ext cx="8970380" cy="14352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11" name="TextBox 10"/>
          <p:cNvSpPr txBox="1"/>
          <p:nvPr/>
        </p:nvSpPr>
        <p:spPr>
          <a:xfrm>
            <a:off x="457367" y="1400538"/>
            <a:ext cx="917277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How We Used It: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</a:t>
            </a:r>
            <a:r>
              <a:rPr lang="en-US" b="1" dirty="0" err="1" smtClean="0">
                <a:solidFill>
                  <a:srgbClr val="272525"/>
                </a:solidFill>
                <a:latin typeface="Consolas" panose="020B0609020204030204" pitchFamily="49" charset="0"/>
                <a:ea typeface="Montserrat" pitchFamily="34" charset="-122"/>
                <a:cs typeface="Montserrat" pitchFamily="34" charset="-120"/>
              </a:rPr>
              <a:t>Haversine</a:t>
            </a:r>
            <a:r>
              <a:rPr lang="en-US" b="1" dirty="0" smtClean="0">
                <a:solidFill>
                  <a:srgbClr val="272525"/>
                </a:solidFill>
                <a:latin typeface="Consolas" panose="020B0609020204030204" pitchFamily="49" charset="0"/>
                <a:ea typeface="Montserrat" pitchFamily="34" charset="-122"/>
                <a:cs typeface="Montserrat" pitchFamily="34" charset="-120"/>
              </a:rPr>
              <a:t> formula</a:t>
            </a:r>
            <a:r>
              <a:rPr lang="en-US" dirty="0" smtClean="0">
                <a:solidFill>
                  <a:srgbClr val="272525"/>
                </a:solidFill>
                <a:latin typeface="Consolas" panose="020B0609020204030204" pitchFamily="49" charset="0"/>
                <a:ea typeface="Montserrat" pitchFamily="34" charset="-122"/>
                <a:cs typeface="Montserrat" pitchFamily="34" charset="-120"/>
              </a:rPr>
              <a:t> </a:t>
            </a:r>
            <a:r>
              <a:rPr lang="en-US" dirty="0" smtClean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calculates real-world distance between two geographic points (latitude &amp; longitude).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It is implemented in a separate function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Users just need distance, not the math</a:t>
            </a:r>
            <a:endParaRPr lang="en-US" dirty="0" smtClean="0"/>
          </a:p>
          <a:p>
            <a:endParaRPr lang="en-US" dirty="0" smtClean="0"/>
          </a:p>
          <a:p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49964" y="367064"/>
            <a:ext cx="9172769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 smtClean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Inheritance: Write less, do more</a:t>
            </a:r>
            <a:endParaRPr lang="en-US" sz="445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964" y="2125653"/>
            <a:ext cx="7783808" cy="205280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49964" y="1388962"/>
            <a:ext cx="82352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Used Hierarchal Inheritance in: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 smtClean="0"/>
              <a:t>Vehicle Rental Hierarchy</a:t>
            </a:r>
            <a:r>
              <a:rPr lang="en-US" dirty="0" smtClean="0"/>
              <a:t>: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49964" y="4456253"/>
            <a:ext cx="60013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2.   Booking System Hierarchy:</a:t>
            </a:r>
          </a:p>
          <a:p>
            <a:endParaRPr lang="en-IN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964" y="4946069"/>
            <a:ext cx="6556892" cy="30034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2473" y="577334"/>
            <a:ext cx="9381173" cy="688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b="1" i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Flexible Input Handling with Templates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732473" y="1684258"/>
            <a:ext cx="13165455" cy="6696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Templates allow writing generic and reusable functions or classes that work with any data type. They enable </a:t>
            </a:r>
            <a:r>
              <a:rPr lang="en-US" sz="1600" b="1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compile-time polymorphism</a:t>
            </a:r>
            <a:r>
              <a:rPr lang="en-US" sz="16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, where the compiler generates type-specific versions as needed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732473" y="2667714"/>
            <a:ext cx="4406265" cy="5507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00"/>
              </a:lnSpc>
              <a:buNone/>
            </a:pPr>
            <a:r>
              <a:rPr lang="en-US" sz="3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Usage in Our Project:</a:t>
            </a:r>
            <a:endParaRPr lang="en-US" sz="3450" dirty="0"/>
          </a:p>
        </p:txBody>
      </p:sp>
      <p:sp>
        <p:nvSpPr>
          <p:cNvPr id="5" name="Text 3"/>
          <p:cNvSpPr/>
          <p:nvPr/>
        </p:nvSpPr>
        <p:spPr>
          <a:xfrm>
            <a:off x="732473" y="3532346"/>
            <a:ext cx="13165455" cy="6696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We implemented a template function getValidInput&lt;T&gt;() to handle user input validation for multiple types like int, double, etc.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732473" y="4275177"/>
            <a:ext cx="13165455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This eliminates the need to write separate functions for each type.</a:t>
            </a:r>
            <a:endParaRPr lang="en-US" sz="1600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473" y="4845368"/>
            <a:ext cx="8371880" cy="280689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2473" y="577334"/>
            <a:ext cx="9381173" cy="688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b="1" i="1" dirty="0" smtClean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Virtual Functions: Polymorphism</a:t>
            </a:r>
            <a:endParaRPr lang="en-US" sz="4300" dirty="0"/>
          </a:p>
        </p:txBody>
      </p:sp>
      <p:sp>
        <p:nvSpPr>
          <p:cNvPr id="3" name="TextBox 2"/>
          <p:cNvSpPr txBox="1"/>
          <p:nvPr/>
        </p:nvSpPr>
        <p:spPr>
          <a:xfrm>
            <a:off x="416689" y="1851949"/>
            <a:ext cx="1155153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b="1" dirty="0"/>
              <a:t>Virtual Function: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 function in a base class marked with virtual, allowing derived classes to </a:t>
            </a:r>
            <a:r>
              <a:rPr lang="en-US" b="1" dirty="0"/>
              <a:t>override</a:t>
            </a:r>
            <a:r>
              <a:rPr lang="en-US" dirty="0"/>
              <a:t> it</a:t>
            </a:r>
            <a:r>
              <a:rPr lang="en-US" dirty="0" smtClean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0" lang="en-US" b="0" i="0" u="none" strike="noStrike" cap="none" normalizeH="0" baseline="0" dirty="0" smtClean="0">
                <a:ln>
                  <a:noFill/>
                </a:ln>
                <a:effectLst/>
                <a:latin typeface="Consolas" panose="020B0609020204030204" pitchFamily="49" charset="0"/>
              </a:rPr>
              <a:t>virtual double </a:t>
            </a:r>
            <a:r>
              <a:rPr kumimoji="0" lang="en-US" b="0" i="0" u="none" strike="noStrike" cap="none" normalizeH="0" baseline="0" dirty="0" err="1" smtClean="0">
                <a:ln>
                  <a:noFill/>
                </a:ln>
                <a:effectLst/>
                <a:latin typeface="Consolas" panose="020B0609020204030204" pitchFamily="49" charset="0"/>
              </a:rPr>
              <a:t>calculatePrice</a:t>
            </a:r>
            <a:r>
              <a:rPr kumimoji="0" lang="en-US" b="0" i="0" u="none" strike="noStrike" cap="none" normalizeH="0" baseline="0" dirty="0" smtClean="0">
                <a:ln>
                  <a:noFill/>
                </a:ln>
                <a:effectLst/>
                <a:latin typeface="Consolas" panose="020B0609020204030204" pitchFamily="49" charset="0"/>
              </a:rPr>
              <a:t>() </a:t>
            </a:r>
            <a:r>
              <a:rPr kumimoji="0" lang="en-US" b="0" i="0" u="none" strike="noStrike" cap="none" normalizeH="0" baseline="0" dirty="0" err="1" smtClean="0">
                <a:ln>
                  <a:noFill/>
                </a:ln>
                <a:effectLst/>
                <a:latin typeface="Consolas" panose="020B0609020204030204" pitchFamily="49" charset="0"/>
              </a:rPr>
              <a:t>const</a:t>
            </a:r>
            <a:r>
              <a:rPr kumimoji="0" lang="en-US" b="0" i="0" u="none" strike="noStrike" cap="none" normalizeH="0" baseline="0" dirty="0" smtClean="0">
                <a:ln>
                  <a:noFill/>
                </a:ln>
                <a:effectLst/>
                <a:latin typeface="Consolas" panose="020B0609020204030204" pitchFamily="49" charset="0"/>
              </a:rPr>
              <a:t>; // Base class (Booking)</a:t>
            </a:r>
            <a:r>
              <a:rPr kumimoji="0" lang="en-US" b="0" i="0" u="none" strike="noStrike" cap="none" normalizeH="0" baseline="0" dirty="0" smtClean="0">
                <a:ln>
                  <a:noFill/>
                </a:ln>
                <a:effectLst/>
              </a:rPr>
              <a:t> 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Run-time Decision: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The correct function is chosen at </a:t>
            </a:r>
            <a:r>
              <a:rPr lang="en-US" b="1" dirty="0"/>
              <a:t>runtime</a:t>
            </a:r>
            <a:r>
              <a:rPr lang="en-US" dirty="0"/>
              <a:t> based on the object’s actual type</a:t>
            </a:r>
            <a:r>
              <a:rPr lang="en-US" dirty="0" smtClean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0" lang="en-US" b="0" i="0" u="none" strike="noStrike" cap="none" normalizeH="0" baseline="0" dirty="0" smtClean="0">
                <a:ln>
                  <a:noFill/>
                </a:ln>
                <a:effectLst/>
                <a:latin typeface="Consolas" panose="020B0609020204030204" pitchFamily="49" charset="0"/>
              </a:rPr>
              <a:t>Booking* booking = new </a:t>
            </a:r>
            <a:r>
              <a:rPr kumimoji="0" lang="en-US" b="0" i="0" u="none" strike="noStrike" cap="none" normalizeH="0" baseline="0" dirty="0" err="1" smtClean="0">
                <a:ln>
                  <a:noFill/>
                </a:ln>
                <a:effectLst/>
                <a:latin typeface="Consolas" panose="020B0609020204030204" pitchFamily="49" charset="0"/>
              </a:rPr>
              <a:t>TuktukBooking</a:t>
            </a:r>
            <a:r>
              <a:rPr kumimoji="0" lang="en-US" b="0" i="0" u="none" strike="noStrike" cap="none" normalizeH="0" baseline="0" dirty="0" smtClean="0">
                <a:ln>
                  <a:noFill/>
                </a:ln>
                <a:effectLst/>
                <a:latin typeface="Consolas" panose="020B0609020204030204" pitchFamily="49" charset="0"/>
              </a:rPr>
              <a:t>(...); booking-&gt;</a:t>
            </a:r>
            <a:r>
              <a:rPr kumimoji="0" lang="en-US" b="0" i="0" u="none" strike="noStrike" cap="none" normalizeH="0" baseline="0" dirty="0" err="1" smtClean="0">
                <a:ln>
                  <a:noFill/>
                </a:ln>
                <a:effectLst/>
                <a:latin typeface="Consolas" panose="020B0609020204030204" pitchFamily="49" charset="0"/>
              </a:rPr>
              <a:t>calculatePrice</a:t>
            </a:r>
            <a:r>
              <a:rPr kumimoji="0" lang="en-US" b="0" i="0" u="none" strike="noStrike" cap="none" normalizeH="0" baseline="0" dirty="0" smtClean="0">
                <a:ln>
                  <a:noFill/>
                </a:ln>
                <a:effectLst/>
                <a:latin typeface="Consolas" panose="020B0609020204030204" pitchFamily="49" charset="0"/>
              </a:rPr>
              <a:t>(); // Calls </a:t>
            </a:r>
            <a:r>
              <a:rPr kumimoji="0" lang="en-US" b="0" i="0" u="none" strike="noStrike" cap="none" normalizeH="0" baseline="0" dirty="0" err="1" smtClean="0">
                <a:ln>
                  <a:noFill/>
                </a:ln>
                <a:effectLst/>
                <a:latin typeface="Consolas" panose="020B0609020204030204" pitchFamily="49" charset="0"/>
              </a:rPr>
              <a:t>TuktukBooking's</a:t>
            </a:r>
            <a:r>
              <a:rPr kumimoji="0" lang="en-US" b="0" i="0" u="none" strike="noStrike" cap="none" normalizeH="0" baseline="0" dirty="0" smtClean="0">
                <a:ln>
                  <a:noFill/>
                </a:ln>
                <a:effectLst/>
                <a:latin typeface="Consolas" panose="020B0609020204030204" pitchFamily="49" charset="0"/>
              </a:rPr>
              <a:t> version </a:t>
            </a:r>
            <a:r>
              <a:rPr lang="en-US" dirty="0">
                <a:latin typeface="Consolas" panose="020B0609020204030204" pitchFamily="49" charset="0"/>
              </a:rPr>
              <a:t/>
            </a:r>
            <a:br>
              <a:rPr lang="en-US" dirty="0">
                <a:latin typeface="Consolas" panose="020B0609020204030204" pitchFamily="49" charset="0"/>
              </a:rPr>
            </a:br>
            <a:endParaRPr lang="en-IN" dirty="0">
              <a:latin typeface="Consolas" panose="020B0609020204030204" pitchFamily="49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953" y="4160273"/>
            <a:ext cx="10570155" cy="67021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952" y="5027252"/>
            <a:ext cx="10570155" cy="1683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0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8543" y="572453"/>
            <a:ext cx="6835140" cy="6847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50"/>
              </a:lnSpc>
              <a:buNone/>
            </a:pPr>
            <a:r>
              <a:rPr lang="en-US" sz="430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Effective Error Management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728543" y="1569363"/>
            <a:ext cx="13173313" cy="10956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300"/>
              </a:lnSpc>
              <a:buNone/>
            </a:pPr>
            <a:r>
              <a:rPr lang="en-US" sz="3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Exception handling allows programs to manage errors without crashing. It uses three key constructs:</a:t>
            </a:r>
            <a:endParaRPr lang="en-US" sz="3450" dirty="0"/>
          </a:p>
        </p:txBody>
      </p:sp>
      <p:sp>
        <p:nvSpPr>
          <p:cNvPr id="4" name="Text 2"/>
          <p:cNvSpPr/>
          <p:nvPr/>
        </p:nvSpPr>
        <p:spPr>
          <a:xfrm>
            <a:off x="728543" y="2977158"/>
            <a:ext cx="13173313" cy="332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b="1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try</a:t>
            </a:r>
            <a:r>
              <a:rPr lang="en-US" sz="16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: Defines code that may throw an exception.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728543" y="3382804"/>
            <a:ext cx="13173313" cy="332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b="1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throw</a:t>
            </a:r>
            <a:r>
              <a:rPr lang="en-US" sz="16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: Signals an error condition.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728543" y="3788450"/>
            <a:ext cx="13173313" cy="332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b="1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catch</a:t>
            </a:r>
            <a:r>
              <a:rPr lang="en-US" sz="16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: Handles the exception and takes corrective action.</a:t>
            </a:r>
            <a:endParaRPr lang="en-US" sz="1600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543" y="4355544"/>
            <a:ext cx="10786348" cy="330303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0861" y="453153"/>
            <a:ext cx="11157995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30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Built for the present, ready for the future.</a:t>
            </a:r>
            <a:endParaRPr lang="en-IN" sz="4300" b="1" dirty="0">
              <a:solidFill>
                <a:srgbClr val="7068F4"/>
              </a:solidFill>
              <a:latin typeface="Barlow Bold" pitchFamily="34" charset="0"/>
              <a:ea typeface="Barlow Bold" pitchFamily="34" charset="-122"/>
              <a:cs typeface="Barlow Bold" pitchFamily="34" charset="-12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41722" y="1713053"/>
            <a:ext cx="9167149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Future Enhancements:</a:t>
            </a:r>
            <a:endParaRPr lang="en-IN" sz="1600" b="1" dirty="0">
              <a:solidFill>
                <a:srgbClr val="272525"/>
              </a:solidFill>
              <a:latin typeface="Montserrat" pitchFamily="34" charset="0"/>
              <a:ea typeface="Montserrat" pitchFamily="34" charset="-122"/>
              <a:cs typeface="Montserrat" pitchFamily="34" charset="-120"/>
            </a:endParaRPr>
          </a:p>
          <a:p>
            <a:r>
              <a:rPr lang="en-IN" sz="16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🖥️ </a:t>
            </a:r>
            <a:r>
              <a:rPr lang="en-IN" sz="1600" b="1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GUI Integration </a:t>
            </a:r>
            <a:r>
              <a:rPr lang="en-IN" sz="16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– Shift to </a:t>
            </a:r>
            <a:r>
              <a:rPr lang="en-IN" sz="1600" dirty="0" err="1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Qt</a:t>
            </a:r>
            <a:r>
              <a:rPr lang="en-IN" sz="16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-based interfaces</a:t>
            </a:r>
          </a:p>
          <a:p>
            <a:r>
              <a:rPr lang="en-IN" sz="16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🗄️ </a:t>
            </a:r>
            <a:r>
              <a:rPr lang="en-IN" sz="1600" b="1" dirty="0" smtClean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Database Upgrade </a:t>
            </a:r>
            <a:r>
              <a:rPr lang="en-IN" sz="1600" dirty="0" smtClean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– </a:t>
            </a:r>
            <a:r>
              <a:rPr lang="en-IN" sz="16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Migrate from CSV to SQLite/MySQL</a:t>
            </a:r>
          </a:p>
          <a:p>
            <a:r>
              <a:rPr lang="en-IN" sz="16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📍 </a:t>
            </a:r>
            <a:r>
              <a:rPr lang="en-IN" sz="1600" b="1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Real-Time Features </a:t>
            </a:r>
            <a:r>
              <a:rPr lang="en-IN" sz="16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– Live tracking, surge pricing</a:t>
            </a:r>
          </a:p>
          <a:p>
            <a:r>
              <a:rPr lang="en-IN" sz="16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🤖 </a:t>
            </a:r>
            <a:r>
              <a:rPr lang="en-IN" sz="1600" b="1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AI Integration </a:t>
            </a:r>
            <a:r>
              <a:rPr lang="en-IN" sz="16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– Smart suggestions based on usage trends</a:t>
            </a:r>
          </a:p>
          <a:p>
            <a:r>
              <a:rPr lang="en-IN" sz="16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💳 </a:t>
            </a:r>
            <a:r>
              <a:rPr lang="en-IN" sz="1600" b="1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Payment Modules </a:t>
            </a:r>
            <a:r>
              <a:rPr lang="en-IN" sz="16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– In-app payments &amp; loyalty rewards</a:t>
            </a:r>
          </a:p>
          <a:p>
            <a:endParaRPr lang="en-US" dirty="0" smtClean="0"/>
          </a:p>
          <a:p>
            <a:endParaRPr lang="en-IN" dirty="0"/>
          </a:p>
        </p:txBody>
      </p:sp>
      <p:sp>
        <p:nvSpPr>
          <p:cNvPr id="4" name="TextBox 3"/>
          <p:cNvSpPr txBox="1"/>
          <p:nvPr/>
        </p:nvSpPr>
        <p:spPr>
          <a:xfrm>
            <a:off x="1006998" y="4264444"/>
            <a:ext cx="1059083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This </a:t>
            </a:r>
            <a:r>
              <a:rPr lang="en-US" sz="1600" b="1" dirty="0" smtClean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Cab </a:t>
            </a:r>
            <a:r>
              <a:rPr lang="en-US" sz="1600" b="1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Booking and Vehicle Rental System</a:t>
            </a:r>
            <a:r>
              <a:rPr lang="en-US" sz="16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, built using modern C++ and Object-Oriented Programming principles, represents more than just a functional console application—it is a well-structured response to real-world mobility challenges tailored specifically for </a:t>
            </a:r>
            <a:r>
              <a:rPr lang="en-US" sz="1600" dirty="0" err="1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Silchar</a:t>
            </a:r>
            <a:r>
              <a:rPr lang="en-US" sz="16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, the cultural and academic hub of Assam and home to </a:t>
            </a:r>
            <a:r>
              <a:rPr lang="en-US" sz="1600" b="1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NIT </a:t>
            </a:r>
            <a:r>
              <a:rPr lang="en-US" sz="1600" b="1" dirty="0" err="1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Silchar</a:t>
            </a:r>
            <a:r>
              <a:rPr lang="en-US" b="1" dirty="0" smtClean="0"/>
              <a:t>.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4076451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575915" y="3403374"/>
            <a:ext cx="6835140" cy="6847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350"/>
              </a:lnSpc>
              <a:buNone/>
            </a:pPr>
            <a:r>
              <a:rPr lang="en-US" sz="9600" b="1" dirty="0" smtClean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THANK YOU</a:t>
            </a:r>
            <a:endParaRPr lang="en-US" sz="9600" dirty="0"/>
          </a:p>
        </p:txBody>
      </p:sp>
    </p:spTree>
    <p:extLst>
      <p:ext uri="{BB962C8B-B14F-4D97-AF65-F5344CB8AC3E}">
        <p14:creationId xmlns:p14="http://schemas.microsoft.com/office/powerpoint/2010/main" val="220334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602462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Problem Statement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309" y="2748439"/>
            <a:ext cx="4154567" cy="256770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8309" y="5586889"/>
            <a:ext cx="4154567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Metro cities enjoy the convenience of app-based cab services.</a:t>
            </a:r>
            <a:endParaRPr lang="en-US" sz="17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7798" y="2748439"/>
            <a:ext cx="4154686" cy="2567702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5237798" y="5586889"/>
            <a:ext cx="4154686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Silchar faces transport inequality with informal rickshaws dominating mobility.</a:t>
            </a:r>
            <a:endParaRPr lang="en-US" sz="17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7405" y="2748439"/>
            <a:ext cx="4154567" cy="256770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9717405" y="5586889"/>
            <a:ext cx="4154567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How can we design a reliable, offline, user-friendly cab and rental system for Silchar and NIT Silchar residents?</a:t>
            </a:r>
            <a:endParaRPr lang="en-US" sz="17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715328"/>
            <a:ext cx="7486174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Our Offline-First OOP Solution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1752957"/>
            <a:ext cx="13113782" cy="17102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i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We engineered a C++ system that replicates ride-hailing functionality without internet dependency, using object-oriented design to address Silchar's unique challenges.</a:t>
            </a:r>
            <a:endParaRPr lang="en-US" sz="3550" dirty="0"/>
          </a:p>
        </p:txBody>
      </p:sp>
      <p:sp>
        <p:nvSpPr>
          <p:cNvPr id="4" name="Text 2"/>
          <p:cNvSpPr/>
          <p:nvPr/>
        </p:nvSpPr>
        <p:spPr>
          <a:xfrm>
            <a:off x="758309" y="3788093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Font typeface="+mj-lt"/>
              <a:buAutoNum type="arabicPeriod"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Structured Data Management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758309" y="4210526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CSV files emulate database functionality </a:t>
            </a:r>
            <a:endParaRPr lang="en-US" sz="1700" dirty="0"/>
          </a:p>
        </p:txBody>
      </p:sp>
      <p:sp>
        <p:nvSpPr>
          <p:cNvPr id="6" name="Text 4"/>
          <p:cNvSpPr/>
          <p:nvPr/>
        </p:nvSpPr>
        <p:spPr>
          <a:xfrm>
            <a:off x="758309" y="4632960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Encapsulated file operations ensure data integrity 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758309" y="5055394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Font typeface="+mj-lt"/>
              <a:buAutoNum type="arabicPeriod" startAt="2"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Geospatial Intelligence</a:t>
            </a:r>
            <a:endParaRPr lang="en-US" sz="1700" dirty="0"/>
          </a:p>
        </p:txBody>
      </p:sp>
      <p:sp>
        <p:nvSpPr>
          <p:cNvPr id="8" name="Text 6"/>
          <p:cNvSpPr/>
          <p:nvPr/>
        </p:nvSpPr>
        <p:spPr>
          <a:xfrm>
            <a:off x="758309" y="5477828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Haversine formula calculates real-world distances between NIT Silchar and key locations</a:t>
            </a:r>
            <a:endParaRPr lang="en-US" sz="1700" dirty="0"/>
          </a:p>
        </p:txBody>
      </p:sp>
      <p:sp>
        <p:nvSpPr>
          <p:cNvPr id="9" name="Text 7"/>
          <p:cNvSpPr/>
          <p:nvPr/>
        </p:nvSpPr>
        <p:spPr>
          <a:xfrm>
            <a:off x="758309" y="5900261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Dynamic driver matching within 1km radius (optimized for Silchar's urban density)</a:t>
            </a:r>
            <a:endParaRPr lang="en-US" sz="1700" dirty="0"/>
          </a:p>
        </p:txBody>
      </p:sp>
      <p:sp>
        <p:nvSpPr>
          <p:cNvPr id="10" name="Text 8"/>
          <p:cNvSpPr/>
          <p:nvPr/>
        </p:nvSpPr>
        <p:spPr>
          <a:xfrm>
            <a:off x="758309" y="6322695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Font typeface="+mj-lt"/>
              <a:buAutoNum type="arabicPeriod" startAt="3"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User-Centric Design</a:t>
            </a:r>
            <a:endParaRPr lang="en-US" sz="1700" dirty="0"/>
          </a:p>
        </p:txBody>
      </p:sp>
      <p:sp>
        <p:nvSpPr>
          <p:cNvPr id="11" name="Text 9"/>
          <p:cNvSpPr/>
          <p:nvPr/>
        </p:nvSpPr>
        <p:spPr>
          <a:xfrm>
            <a:off x="758309" y="6745129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Input validation protects against invalid bookings/registrations</a:t>
            </a:r>
            <a:endParaRPr lang="en-US" sz="1700" dirty="0"/>
          </a:p>
        </p:txBody>
      </p:sp>
      <p:sp>
        <p:nvSpPr>
          <p:cNvPr id="12" name="Text 10"/>
          <p:cNvSpPr/>
          <p:nvPr/>
        </p:nvSpPr>
        <p:spPr>
          <a:xfrm>
            <a:off x="758309" y="7167563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Clean CLI interface modeled after commercial systems</a:t>
            </a:r>
            <a:endParaRPr lang="en-US" sz="17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01504" y="473631"/>
            <a:ext cx="4523065" cy="5653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500"/>
              </a:lnSpc>
            </a:pPr>
            <a:r>
              <a:rPr lang="en-US" sz="440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Program Workflow</a:t>
            </a:r>
          </a:p>
        </p:txBody>
      </p:sp>
      <p:sp>
        <p:nvSpPr>
          <p:cNvPr id="3" name="Text 1"/>
          <p:cNvSpPr/>
          <p:nvPr/>
        </p:nvSpPr>
        <p:spPr>
          <a:xfrm>
            <a:off x="601504" y="1296710"/>
            <a:ext cx="13427393" cy="649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Start → Load Data</a:t>
            </a:r>
            <a:endParaRPr lang="en-US" dirty="0"/>
          </a:p>
        </p:txBody>
      </p:sp>
      <p:sp>
        <p:nvSpPr>
          <p:cNvPr id="4" name="Text 2"/>
          <p:cNvSpPr/>
          <p:nvPr/>
        </p:nvSpPr>
        <p:spPr>
          <a:xfrm>
            <a:off x="601504" y="1700689"/>
            <a:ext cx="13427393" cy="649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b="1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User Authentication</a:t>
            </a:r>
            <a:r>
              <a:rPr lang="en-US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:</a:t>
            </a:r>
            <a:endParaRPr lang="en-US" dirty="0"/>
          </a:p>
        </p:txBody>
      </p:sp>
      <p:sp>
        <p:nvSpPr>
          <p:cNvPr id="5" name="Text 3"/>
          <p:cNvSpPr/>
          <p:nvPr/>
        </p:nvSpPr>
        <p:spPr>
          <a:xfrm>
            <a:off x="601504" y="2104668"/>
            <a:ext cx="13427393" cy="649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150"/>
              </a:lnSpc>
              <a:buSzPct val="100000"/>
              <a:buChar char="•"/>
            </a:pPr>
            <a:r>
              <a:rPr lang="en-US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New user: Register (Aadhaar/phone validation).</a:t>
            </a:r>
            <a:endParaRPr lang="en-US" dirty="0"/>
          </a:p>
        </p:txBody>
      </p:sp>
      <p:sp>
        <p:nvSpPr>
          <p:cNvPr id="6" name="Text 4"/>
          <p:cNvSpPr/>
          <p:nvPr/>
        </p:nvSpPr>
        <p:spPr>
          <a:xfrm>
            <a:off x="601504" y="2508647"/>
            <a:ext cx="13427393" cy="649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150"/>
              </a:lnSpc>
              <a:buSzPct val="100000"/>
              <a:buChar char="•"/>
            </a:pPr>
            <a:r>
              <a:rPr lang="en-US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Existing user: Load profile.</a:t>
            </a:r>
            <a:endParaRPr lang="en-US" dirty="0"/>
          </a:p>
        </p:txBody>
      </p:sp>
      <p:sp>
        <p:nvSpPr>
          <p:cNvPr id="7" name="Text 5"/>
          <p:cNvSpPr/>
          <p:nvPr/>
        </p:nvSpPr>
        <p:spPr>
          <a:xfrm>
            <a:off x="601504" y="2912626"/>
            <a:ext cx="13427393" cy="649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b="1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Main Menu</a:t>
            </a:r>
            <a:r>
              <a:rPr lang="en-US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:</a:t>
            </a:r>
            <a:endParaRPr lang="en-US" dirty="0"/>
          </a:p>
        </p:txBody>
      </p:sp>
      <p:sp>
        <p:nvSpPr>
          <p:cNvPr id="8" name="Text 6"/>
          <p:cNvSpPr/>
          <p:nvPr/>
        </p:nvSpPr>
        <p:spPr>
          <a:xfrm>
            <a:off x="601504" y="3316605"/>
            <a:ext cx="13427393" cy="649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150"/>
              </a:lnSpc>
              <a:buSzPct val="100000"/>
              <a:buChar char="•"/>
            </a:pPr>
            <a:r>
              <a:rPr lang="en-US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Book Cab | Rent Vehicle | View History | Edit Profile.</a:t>
            </a:r>
            <a:endParaRPr lang="en-US" dirty="0"/>
          </a:p>
        </p:txBody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5736" y="3720584"/>
            <a:ext cx="4108342" cy="4227601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7532489" y="7258288"/>
            <a:ext cx="6504027" cy="2750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endParaRPr lang="en-US" sz="135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6583" y="525321"/>
            <a:ext cx="6400528" cy="639052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10910" y="511613"/>
            <a:ext cx="4594027" cy="5742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>
              <a:lnSpc>
                <a:spcPts val="4500"/>
              </a:lnSpc>
              <a:buNone/>
            </a:pPr>
            <a:r>
              <a:rPr lang="en-US" sz="440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Cab Booking Module</a:t>
            </a:r>
          </a:p>
        </p:txBody>
      </p:sp>
      <p:sp>
        <p:nvSpPr>
          <p:cNvPr id="3" name="Text 1"/>
          <p:cNvSpPr/>
          <p:nvPr/>
        </p:nvSpPr>
        <p:spPr>
          <a:xfrm>
            <a:off x="610910" y="1403509"/>
            <a:ext cx="13408581" cy="279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b="1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Select Locations : </a:t>
            </a:r>
            <a:r>
              <a:rPr lang="en-US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Predefined Silchar Locations</a:t>
            </a:r>
            <a:endParaRPr lang="en-US" dirty="0"/>
          </a:p>
        </p:txBody>
      </p:sp>
      <p:sp>
        <p:nvSpPr>
          <p:cNvPr id="4" name="Text 2"/>
          <p:cNvSpPr/>
          <p:nvPr/>
        </p:nvSpPr>
        <p:spPr>
          <a:xfrm>
            <a:off x="610910" y="1743789"/>
            <a:ext cx="13408581" cy="279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b="1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Calculating Distance: </a:t>
            </a:r>
            <a:r>
              <a:rPr lang="en-US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 Haversine formula.</a:t>
            </a:r>
            <a:endParaRPr lang="en-US" dirty="0"/>
          </a:p>
        </p:txBody>
      </p:sp>
      <p:sp>
        <p:nvSpPr>
          <p:cNvPr id="5" name="Text 3"/>
          <p:cNvSpPr/>
          <p:nvPr/>
        </p:nvSpPr>
        <p:spPr>
          <a:xfrm>
            <a:off x="610910" y="2084070"/>
            <a:ext cx="13408581" cy="279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b="1" dirty="0" smtClean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Driver Ma</a:t>
            </a:r>
            <a:r>
              <a:rPr lang="en-US" b="1" dirty="0" smtClean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</a:t>
            </a:r>
            <a:r>
              <a:rPr lang="en-US" b="1" dirty="0" smtClean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ching: </a:t>
            </a:r>
            <a:r>
              <a:rPr lang="en-US" dirty="0" smtClean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Proximity-based</a:t>
            </a:r>
            <a:endParaRPr lang="en-US" dirty="0"/>
          </a:p>
        </p:txBody>
      </p:sp>
      <p:sp>
        <p:nvSpPr>
          <p:cNvPr id="6" name="Text 4"/>
          <p:cNvSpPr/>
          <p:nvPr/>
        </p:nvSpPr>
        <p:spPr>
          <a:xfrm>
            <a:off x="610910" y="2414077"/>
            <a:ext cx="13408581" cy="279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b="1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Fare confirmation and Confirmation:</a:t>
            </a:r>
            <a:endParaRPr lang="en-US" b="1" dirty="0"/>
          </a:p>
        </p:txBody>
      </p:sp>
      <p:sp>
        <p:nvSpPr>
          <p:cNvPr id="7" name="Text 5"/>
          <p:cNvSpPr/>
          <p:nvPr/>
        </p:nvSpPr>
        <p:spPr>
          <a:xfrm>
            <a:off x="610910" y="2764631"/>
            <a:ext cx="13408581" cy="279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150"/>
              </a:lnSpc>
              <a:buSzPct val="100000"/>
              <a:buChar char="•"/>
            </a:pPr>
            <a:r>
              <a:rPr lang="en-US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Fare = Distance × Vehicle rate.</a:t>
            </a:r>
            <a:endParaRPr lang="en-US" dirty="0"/>
          </a:p>
        </p:txBody>
      </p:sp>
      <p:sp>
        <p:nvSpPr>
          <p:cNvPr id="8" name="Text 6"/>
          <p:cNvSpPr/>
          <p:nvPr/>
        </p:nvSpPr>
        <p:spPr>
          <a:xfrm>
            <a:off x="610910" y="3104912"/>
            <a:ext cx="13408581" cy="279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150"/>
              </a:lnSpc>
              <a:buSzPct val="100000"/>
              <a:buChar char="•"/>
            </a:pPr>
            <a:r>
              <a:rPr lang="en-US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Rate driver post-ride.</a:t>
            </a:r>
            <a:endParaRPr lang="en-US" dirty="0"/>
          </a:p>
        </p:txBody>
      </p:sp>
      <p:sp>
        <p:nvSpPr>
          <p:cNvPr id="9" name="Text 7"/>
          <p:cNvSpPr/>
          <p:nvPr/>
        </p:nvSpPr>
        <p:spPr>
          <a:xfrm>
            <a:off x="610910" y="3445193"/>
            <a:ext cx="13408581" cy="279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b="1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History Update</a:t>
            </a:r>
            <a:endParaRPr lang="en-US" b="1" dirty="0"/>
          </a:p>
        </p:txBody>
      </p:sp>
      <p:pic>
        <p:nvPicPr>
          <p:cNvPr id="10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1067" y="3860164"/>
            <a:ext cx="5019328" cy="410328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2485" y="0"/>
            <a:ext cx="3767245" cy="822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30465" y="337107"/>
            <a:ext cx="835289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Vehicle Rental Module</a:t>
            </a:r>
            <a:endParaRPr lang="en-IN" sz="4400" b="1" dirty="0">
              <a:solidFill>
                <a:srgbClr val="7068F4"/>
              </a:solidFill>
              <a:latin typeface="Barlow Bold" pitchFamily="34" charset="0"/>
              <a:ea typeface="Barlow Bold" pitchFamily="34" charset="-122"/>
              <a:cs typeface="Barlow Bold" pitchFamily="34" charset="-12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30465" y="1372445"/>
            <a:ext cx="500351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Choose Vehicle Type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Select Duration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Confirm Rental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History Update</a:t>
            </a:r>
          </a:p>
          <a:p>
            <a:endParaRPr lang="en-US" sz="2400" dirty="0" smtClean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0293" y="0"/>
            <a:ext cx="3798760" cy="82296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1575" y="3116766"/>
            <a:ext cx="5420481" cy="454405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17304" y="23569"/>
            <a:ext cx="2782366" cy="820603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79095" y="8487608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User Profile Module</a:t>
            </a:r>
            <a:endParaRPr lang="en-US" sz="2200" dirty="0"/>
          </a:p>
        </p:txBody>
      </p:sp>
      <p:sp>
        <p:nvSpPr>
          <p:cNvPr id="4" name="Text 1"/>
          <p:cNvSpPr/>
          <p:nvPr/>
        </p:nvSpPr>
        <p:spPr>
          <a:xfrm>
            <a:off x="379095" y="9006245"/>
            <a:ext cx="13872210" cy="1733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350"/>
              </a:lnSpc>
              <a:buSzPct val="100000"/>
              <a:buChar char="•"/>
            </a:pPr>
            <a:r>
              <a:rPr lang="en-US" sz="850" b="1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Key Features</a:t>
            </a:r>
            <a:r>
              <a:rPr lang="en-US" sz="8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:</a:t>
            </a:r>
            <a:endParaRPr lang="en-US" sz="850" dirty="0"/>
          </a:p>
        </p:txBody>
      </p:sp>
      <p:sp>
        <p:nvSpPr>
          <p:cNvPr id="5" name="Text 2"/>
          <p:cNvSpPr/>
          <p:nvPr/>
        </p:nvSpPr>
        <p:spPr>
          <a:xfrm>
            <a:off x="379095" y="9217462"/>
            <a:ext cx="13872210" cy="1733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1350"/>
              </a:lnSpc>
              <a:buSzPct val="100000"/>
              <a:buChar char="•"/>
            </a:pPr>
            <a:r>
              <a:rPr lang="en-US" sz="8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Profile Display</a:t>
            </a:r>
            <a:endParaRPr lang="en-US" sz="850" dirty="0"/>
          </a:p>
        </p:txBody>
      </p:sp>
      <p:sp>
        <p:nvSpPr>
          <p:cNvPr id="6" name="Text 3"/>
          <p:cNvSpPr/>
          <p:nvPr/>
        </p:nvSpPr>
        <p:spPr>
          <a:xfrm>
            <a:off x="379095" y="9428678"/>
            <a:ext cx="13872210" cy="1733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1350"/>
              </a:lnSpc>
              <a:buSzPct val="100000"/>
              <a:buChar char="•"/>
            </a:pPr>
            <a:r>
              <a:rPr lang="en-US" sz="8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Edit Profile</a:t>
            </a:r>
            <a:endParaRPr lang="en-US" sz="850" dirty="0"/>
          </a:p>
        </p:txBody>
      </p:sp>
      <p:sp>
        <p:nvSpPr>
          <p:cNvPr id="7" name="Text 4"/>
          <p:cNvSpPr/>
          <p:nvPr/>
        </p:nvSpPr>
        <p:spPr>
          <a:xfrm>
            <a:off x="379095" y="9639895"/>
            <a:ext cx="13872210" cy="1733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1350"/>
              </a:lnSpc>
              <a:buSzPct val="100000"/>
              <a:buChar char="•"/>
            </a:pPr>
            <a:r>
              <a:rPr lang="en-US" sz="8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Data Persistence</a:t>
            </a:r>
            <a:endParaRPr lang="en-US" sz="8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095" y="9935051"/>
            <a:ext cx="3249930" cy="119788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79095" y="283099"/>
            <a:ext cx="55274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User Profile Module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79095" y="1407559"/>
            <a:ext cx="7305975" cy="31444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2150"/>
              </a:lnSpc>
              <a:buSzPct val="100000"/>
              <a:buChar char="•"/>
            </a:pPr>
            <a:r>
              <a:rPr lang="en-US" b="1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Key Features: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b="1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Profile </a:t>
            </a:r>
            <a:r>
              <a:rPr lang="en-US" b="1" dirty="0" smtClean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Display: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Shows saved details: Name, Phone , </a:t>
            </a:r>
            <a:r>
              <a:rPr lang="en-US" dirty="0" err="1" smtClean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Adhaar</a:t>
            </a:r>
            <a:r>
              <a:rPr lang="en-US" dirty="0" smtClean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, Email</a:t>
            </a:r>
            <a:endParaRPr lang="en-US" dirty="0">
              <a:solidFill>
                <a:srgbClr val="272525"/>
              </a:solidFill>
              <a:latin typeface="Montserrat" pitchFamily="34" charset="0"/>
              <a:ea typeface="Montserrat" pitchFamily="34" charset="-122"/>
              <a:cs typeface="Montserrat" pitchFamily="34" charset="-120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en-US" b="1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Edit </a:t>
            </a:r>
            <a:r>
              <a:rPr lang="en-US" b="1" dirty="0" smtClean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Profile: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Options to edit any field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Input Validation: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Phone (10  digits)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Adhaar</a:t>
            </a:r>
            <a:r>
              <a:rPr lang="en-US" dirty="0" smtClean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(12 digits)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endParaRPr lang="en-US" dirty="0" smtClean="0">
              <a:solidFill>
                <a:srgbClr val="272525"/>
              </a:solidFill>
              <a:latin typeface="Montserrat" pitchFamily="34" charset="0"/>
              <a:ea typeface="Montserrat" pitchFamily="34" charset="-122"/>
              <a:cs typeface="Montserrat" pitchFamily="34" charset="-120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en-US" b="1" dirty="0" smtClean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Data Persistence</a:t>
            </a:r>
          </a:p>
          <a:p>
            <a:endParaRPr lang="en-IN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649" y="4714412"/>
            <a:ext cx="6388751" cy="2555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66246" y="585626"/>
            <a:ext cx="4060721" cy="603093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58352" y="585626"/>
            <a:ext cx="5630238" cy="4996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900"/>
              </a:lnSpc>
            </a:pPr>
            <a:r>
              <a:rPr lang="en-US" sz="1050" b="1" dirty="0" smtClean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 </a:t>
            </a:r>
            <a:r>
              <a:rPr lang="en-US" sz="440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History Module</a:t>
            </a:r>
            <a:endParaRPr lang="en-US" sz="4400" b="1" dirty="0">
              <a:solidFill>
                <a:srgbClr val="7068F4"/>
              </a:solidFill>
              <a:latin typeface="Barlow Bold" pitchFamily="34" charset="0"/>
              <a:ea typeface="Barlow Bold" pitchFamily="34" charset="-122"/>
              <a:cs typeface="Barlow Bold" pitchFamily="34" charset="-12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-513707" y="1341179"/>
            <a:ext cx="851727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Dual Logs: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Booking </a:t>
            </a:r>
            <a:r>
              <a:rPr lang="en-US" dirty="0" smtClean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History: </a:t>
            </a:r>
            <a:r>
              <a:rPr lang="en-IN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Source, destination, fare, driver</a:t>
            </a:r>
            <a:endParaRPr lang="en-US" dirty="0">
              <a:solidFill>
                <a:srgbClr val="272525"/>
              </a:solidFill>
              <a:latin typeface="Montserrat" pitchFamily="34" charset="0"/>
              <a:ea typeface="Montserrat" pitchFamily="34" charset="-122"/>
              <a:cs typeface="Montserrat" pitchFamily="34" charset="-120"/>
            </a:endParaRP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Rental </a:t>
            </a:r>
            <a:r>
              <a:rPr lang="en-US" dirty="0" smtClean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History: </a:t>
            </a:r>
            <a:r>
              <a:rPr lang="en-IN" dirty="0" smtClean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Vehicle </a:t>
            </a:r>
            <a:r>
              <a:rPr lang="en-IN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type, duration, cost </a:t>
            </a:r>
            <a:endParaRPr lang="en-US" dirty="0">
              <a:solidFill>
                <a:srgbClr val="272525"/>
              </a:solidFill>
              <a:latin typeface="Montserrat" pitchFamily="34" charset="0"/>
              <a:ea typeface="Montserrat" pitchFamily="34" charset="-122"/>
              <a:cs typeface="Montserrat" pitchFamily="34" charset="-120"/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User Friendly </a:t>
            </a:r>
            <a:r>
              <a:rPr lang="en-US" b="1" dirty="0" smtClean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Display:</a:t>
            </a:r>
            <a:endParaRPr lang="en-US" b="1" dirty="0">
              <a:solidFill>
                <a:srgbClr val="272525"/>
              </a:solidFill>
              <a:latin typeface="Montserrat" pitchFamily="34" charset="0"/>
              <a:ea typeface="Montserrat" pitchFamily="34" charset="-122"/>
              <a:cs typeface="Montserrat" pitchFamily="34" charset="-120"/>
            </a:endParaRP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Tabular </a:t>
            </a:r>
            <a:r>
              <a:rPr lang="en-US" dirty="0" smtClean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Format with </a:t>
            </a:r>
            <a:r>
              <a:rPr lang="en-US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headers</a:t>
            </a:r>
          </a:p>
          <a:p>
            <a:endParaRPr lang="en-IN" b="1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610" y="3845139"/>
            <a:ext cx="9338025" cy="277141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2"/>
          <p:cNvSpPr/>
          <p:nvPr/>
        </p:nvSpPr>
        <p:spPr>
          <a:xfrm rot="-10800000">
            <a:off x="8024878" y="1100305"/>
            <a:ext cx="4896921" cy="617529"/>
          </a:xfrm>
          <a:custGeom>
            <a:avLst/>
            <a:gdLst/>
            <a:ahLst/>
            <a:cxnLst/>
            <a:rect l="l" t="t" r="r" b="b"/>
            <a:pathLst>
              <a:path w="5984107" h="688265">
                <a:moveTo>
                  <a:pt x="0" y="0"/>
                </a:moveTo>
                <a:lnTo>
                  <a:pt x="5984107" y="0"/>
                </a:lnTo>
                <a:lnTo>
                  <a:pt x="5984107" y="688265"/>
                </a:lnTo>
                <a:lnTo>
                  <a:pt x="0" y="6882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2000"/>
            </a:blip>
            <a:stretch>
              <a:fillRect b="-149966"/>
            </a:stretch>
          </a:blipFill>
        </p:spPr>
      </p:sp>
      <p:grpSp>
        <p:nvGrpSpPr>
          <p:cNvPr id="13" name="Group 3"/>
          <p:cNvGrpSpPr/>
          <p:nvPr/>
        </p:nvGrpSpPr>
        <p:grpSpPr>
          <a:xfrm>
            <a:off x="7897501" y="94776"/>
            <a:ext cx="5137164" cy="1231416"/>
            <a:chOff x="0" y="0"/>
            <a:chExt cx="9504788" cy="2077999"/>
          </a:xfrm>
        </p:grpSpPr>
        <p:sp>
          <p:nvSpPr>
            <p:cNvPr id="14" name="Freeform 4"/>
            <p:cNvSpPr/>
            <p:nvPr/>
          </p:nvSpPr>
          <p:spPr>
            <a:xfrm>
              <a:off x="0" y="0"/>
              <a:ext cx="9504787" cy="2077999"/>
            </a:xfrm>
            <a:custGeom>
              <a:avLst/>
              <a:gdLst/>
              <a:ahLst/>
              <a:cxnLst/>
              <a:rect l="l" t="t" r="r" b="b"/>
              <a:pathLst>
                <a:path w="9504787" h="2077999">
                  <a:moveTo>
                    <a:pt x="39464" y="0"/>
                  </a:moveTo>
                  <a:lnTo>
                    <a:pt x="9465324" y="0"/>
                  </a:lnTo>
                  <a:cubicBezTo>
                    <a:pt x="9475790" y="0"/>
                    <a:pt x="9485828" y="4158"/>
                    <a:pt x="9493228" y="11559"/>
                  </a:cubicBezTo>
                  <a:cubicBezTo>
                    <a:pt x="9500629" y="18960"/>
                    <a:pt x="9504787" y="28997"/>
                    <a:pt x="9504787" y="39464"/>
                  </a:cubicBezTo>
                  <a:lnTo>
                    <a:pt x="9504787" y="2038535"/>
                  </a:lnTo>
                  <a:cubicBezTo>
                    <a:pt x="9504787" y="2049002"/>
                    <a:pt x="9500629" y="2059039"/>
                    <a:pt x="9493228" y="2066440"/>
                  </a:cubicBezTo>
                  <a:cubicBezTo>
                    <a:pt x="9485828" y="2073841"/>
                    <a:pt x="9475790" y="2077999"/>
                    <a:pt x="9465324" y="2077999"/>
                  </a:cubicBezTo>
                  <a:lnTo>
                    <a:pt x="39464" y="2077999"/>
                  </a:lnTo>
                  <a:cubicBezTo>
                    <a:pt x="28997" y="2077999"/>
                    <a:pt x="18960" y="2073841"/>
                    <a:pt x="11559" y="2066440"/>
                  </a:cubicBezTo>
                  <a:cubicBezTo>
                    <a:pt x="4158" y="2059039"/>
                    <a:pt x="0" y="2049002"/>
                    <a:pt x="0" y="2038535"/>
                  </a:cubicBezTo>
                  <a:lnTo>
                    <a:pt x="0" y="39464"/>
                  </a:lnTo>
                  <a:cubicBezTo>
                    <a:pt x="0" y="28997"/>
                    <a:pt x="4158" y="18960"/>
                    <a:pt x="11559" y="11559"/>
                  </a:cubicBezTo>
                  <a:cubicBezTo>
                    <a:pt x="18960" y="4158"/>
                    <a:pt x="28997" y="0"/>
                    <a:pt x="39464" y="0"/>
                  </a:cubicBezTo>
                  <a:close/>
                </a:path>
              </a:pathLst>
            </a:custGeom>
            <a:solidFill>
              <a:srgbClr val="FFFFFF"/>
            </a:solidFill>
            <a:ln w="66675" cap="rnd">
              <a:solidFill>
                <a:srgbClr val="9397D8"/>
              </a:solidFill>
              <a:prstDash val="solid"/>
              <a:round/>
            </a:ln>
          </p:spPr>
        </p:sp>
        <p:sp>
          <p:nvSpPr>
            <p:cNvPr id="15" name="TextBox 5"/>
            <p:cNvSpPr txBox="1"/>
            <p:nvPr/>
          </p:nvSpPr>
          <p:spPr>
            <a:xfrm>
              <a:off x="0" y="-38100"/>
              <a:ext cx="9504788" cy="211609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56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6" name="Freeform 6"/>
          <p:cNvSpPr/>
          <p:nvPr/>
        </p:nvSpPr>
        <p:spPr>
          <a:xfrm>
            <a:off x="7138854" y="21889"/>
            <a:ext cx="906066" cy="923892"/>
          </a:xfrm>
          <a:custGeom>
            <a:avLst/>
            <a:gdLst/>
            <a:ahLst/>
            <a:cxnLst/>
            <a:rect l="l" t="t" r="r" b="b"/>
            <a:pathLst>
              <a:path w="1107226" h="1029720">
                <a:moveTo>
                  <a:pt x="0" y="0"/>
                </a:moveTo>
                <a:lnTo>
                  <a:pt x="1107226" y="0"/>
                </a:lnTo>
                <a:lnTo>
                  <a:pt x="1107226" y="1029720"/>
                </a:lnTo>
                <a:lnTo>
                  <a:pt x="0" y="102972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18" name="Group 8"/>
          <p:cNvGrpSpPr/>
          <p:nvPr/>
        </p:nvGrpSpPr>
        <p:grpSpPr>
          <a:xfrm>
            <a:off x="595887" y="1376325"/>
            <a:ext cx="4936325" cy="5412301"/>
            <a:chOff x="0" y="0"/>
            <a:chExt cx="812800" cy="812800"/>
          </a:xfrm>
        </p:grpSpPr>
        <p:sp>
          <p:nvSpPr>
            <p:cNvPr id="1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lnTo>
                    <a:pt x="406400" y="0"/>
                  </a:lnTo>
                  <a:close/>
                </a:path>
              </a:pathLst>
            </a:custGeom>
            <a:solidFill>
              <a:srgbClr val="FFFFFF"/>
            </a:solidFill>
            <a:ln w="133350" cap="sq">
              <a:solidFill>
                <a:srgbClr val="63B1DB"/>
              </a:solidFill>
              <a:prstDash val="solid"/>
              <a:miter/>
            </a:ln>
          </p:spPr>
        </p:sp>
        <p:sp>
          <p:nvSpPr>
            <p:cNvPr id="2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56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1" name="AutoShape 11"/>
          <p:cNvSpPr/>
          <p:nvPr/>
        </p:nvSpPr>
        <p:spPr>
          <a:xfrm flipV="1">
            <a:off x="5678857" y="744607"/>
            <a:ext cx="1420906" cy="3218274"/>
          </a:xfrm>
          <a:prstGeom prst="line">
            <a:avLst/>
          </a:prstGeom>
          <a:ln w="66675" cap="rnd">
            <a:solidFill>
              <a:srgbClr val="333231"/>
            </a:solidFill>
            <a:prstDash val="sysDot"/>
            <a:headEnd type="none" w="sm" len="sm"/>
            <a:tailEnd type="triangle" w="lg" len="med"/>
          </a:ln>
        </p:spPr>
      </p:sp>
      <p:sp>
        <p:nvSpPr>
          <p:cNvPr id="22" name="Freeform 12"/>
          <p:cNvSpPr/>
          <p:nvPr/>
        </p:nvSpPr>
        <p:spPr>
          <a:xfrm rot="-10800000">
            <a:off x="8758176" y="2801934"/>
            <a:ext cx="4896921" cy="617529"/>
          </a:xfrm>
          <a:custGeom>
            <a:avLst/>
            <a:gdLst/>
            <a:ahLst/>
            <a:cxnLst/>
            <a:rect l="l" t="t" r="r" b="b"/>
            <a:pathLst>
              <a:path w="5984107" h="688265">
                <a:moveTo>
                  <a:pt x="0" y="0"/>
                </a:moveTo>
                <a:lnTo>
                  <a:pt x="5984107" y="0"/>
                </a:lnTo>
                <a:lnTo>
                  <a:pt x="5984107" y="688266"/>
                </a:lnTo>
                <a:lnTo>
                  <a:pt x="0" y="6882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2000"/>
            </a:blip>
            <a:stretch>
              <a:fillRect b="-149966"/>
            </a:stretch>
          </a:blipFill>
        </p:spPr>
      </p:sp>
      <p:grpSp>
        <p:nvGrpSpPr>
          <p:cNvPr id="23" name="Group 13"/>
          <p:cNvGrpSpPr/>
          <p:nvPr/>
        </p:nvGrpSpPr>
        <p:grpSpPr>
          <a:xfrm>
            <a:off x="8630799" y="1796406"/>
            <a:ext cx="5137164" cy="1231416"/>
            <a:chOff x="0" y="0"/>
            <a:chExt cx="9504788" cy="2077999"/>
          </a:xfrm>
        </p:grpSpPr>
        <p:sp>
          <p:nvSpPr>
            <p:cNvPr id="24" name="Freeform 14"/>
            <p:cNvSpPr/>
            <p:nvPr/>
          </p:nvSpPr>
          <p:spPr>
            <a:xfrm>
              <a:off x="0" y="0"/>
              <a:ext cx="9504787" cy="2077999"/>
            </a:xfrm>
            <a:custGeom>
              <a:avLst/>
              <a:gdLst/>
              <a:ahLst/>
              <a:cxnLst/>
              <a:rect l="l" t="t" r="r" b="b"/>
              <a:pathLst>
                <a:path w="9504787" h="2077999">
                  <a:moveTo>
                    <a:pt x="39464" y="0"/>
                  </a:moveTo>
                  <a:lnTo>
                    <a:pt x="9465324" y="0"/>
                  </a:lnTo>
                  <a:cubicBezTo>
                    <a:pt x="9475790" y="0"/>
                    <a:pt x="9485828" y="4158"/>
                    <a:pt x="9493228" y="11559"/>
                  </a:cubicBezTo>
                  <a:cubicBezTo>
                    <a:pt x="9500629" y="18960"/>
                    <a:pt x="9504787" y="28997"/>
                    <a:pt x="9504787" y="39464"/>
                  </a:cubicBezTo>
                  <a:lnTo>
                    <a:pt x="9504787" y="2038535"/>
                  </a:lnTo>
                  <a:cubicBezTo>
                    <a:pt x="9504787" y="2049002"/>
                    <a:pt x="9500629" y="2059039"/>
                    <a:pt x="9493228" y="2066440"/>
                  </a:cubicBezTo>
                  <a:cubicBezTo>
                    <a:pt x="9485828" y="2073841"/>
                    <a:pt x="9475790" y="2077999"/>
                    <a:pt x="9465324" y="2077999"/>
                  </a:cubicBezTo>
                  <a:lnTo>
                    <a:pt x="39464" y="2077999"/>
                  </a:lnTo>
                  <a:cubicBezTo>
                    <a:pt x="28997" y="2077999"/>
                    <a:pt x="18960" y="2073841"/>
                    <a:pt x="11559" y="2066440"/>
                  </a:cubicBezTo>
                  <a:cubicBezTo>
                    <a:pt x="4158" y="2059039"/>
                    <a:pt x="0" y="2049002"/>
                    <a:pt x="0" y="2038535"/>
                  </a:cubicBezTo>
                  <a:lnTo>
                    <a:pt x="0" y="39464"/>
                  </a:lnTo>
                  <a:cubicBezTo>
                    <a:pt x="0" y="28997"/>
                    <a:pt x="4158" y="18960"/>
                    <a:pt x="11559" y="11559"/>
                  </a:cubicBezTo>
                  <a:cubicBezTo>
                    <a:pt x="18960" y="4158"/>
                    <a:pt x="28997" y="0"/>
                    <a:pt x="39464" y="0"/>
                  </a:cubicBezTo>
                  <a:close/>
                </a:path>
              </a:pathLst>
            </a:custGeom>
            <a:solidFill>
              <a:srgbClr val="FFFFFF"/>
            </a:solidFill>
            <a:ln w="66675" cap="rnd">
              <a:solidFill>
                <a:srgbClr val="91DFB1"/>
              </a:solidFill>
              <a:prstDash val="solid"/>
              <a:round/>
            </a:ln>
          </p:spPr>
        </p:sp>
        <p:sp>
          <p:nvSpPr>
            <p:cNvPr id="25" name="TextBox 15"/>
            <p:cNvSpPr txBox="1"/>
            <p:nvPr/>
          </p:nvSpPr>
          <p:spPr>
            <a:xfrm>
              <a:off x="0" y="-38100"/>
              <a:ext cx="9504788" cy="211609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56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6" name="Freeform 16"/>
          <p:cNvSpPr/>
          <p:nvPr/>
        </p:nvSpPr>
        <p:spPr>
          <a:xfrm>
            <a:off x="7872152" y="1723519"/>
            <a:ext cx="906066" cy="923892"/>
          </a:xfrm>
          <a:custGeom>
            <a:avLst/>
            <a:gdLst/>
            <a:ahLst/>
            <a:cxnLst/>
            <a:rect l="l" t="t" r="r" b="b"/>
            <a:pathLst>
              <a:path w="1107226" h="1029720">
                <a:moveTo>
                  <a:pt x="0" y="0"/>
                </a:moveTo>
                <a:lnTo>
                  <a:pt x="1107226" y="0"/>
                </a:lnTo>
                <a:lnTo>
                  <a:pt x="1107226" y="1029720"/>
                </a:lnTo>
                <a:lnTo>
                  <a:pt x="0" y="102972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27" name="Freeform 17"/>
          <p:cNvSpPr/>
          <p:nvPr/>
        </p:nvSpPr>
        <p:spPr>
          <a:xfrm rot="-10800000">
            <a:off x="9209236" y="4603989"/>
            <a:ext cx="4896921" cy="617529"/>
          </a:xfrm>
          <a:custGeom>
            <a:avLst/>
            <a:gdLst/>
            <a:ahLst/>
            <a:cxnLst/>
            <a:rect l="l" t="t" r="r" b="b"/>
            <a:pathLst>
              <a:path w="5984107" h="688265">
                <a:moveTo>
                  <a:pt x="0" y="0"/>
                </a:moveTo>
                <a:lnTo>
                  <a:pt x="5984107" y="0"/>
                </a:lnTo>
                <a:lnTo>
                  <a:pt x="5984107" y="688265"/>
                </a:lnTo>
                <a:lnTo>
                  <a:pt x="0" y="6882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2000"/>
            </a:blip>
            <a:stretch>
              <a:fillRect b="-149966"/>
            </a:stretch>
          </a:blipFill>
        </p:spPr>
      </p:sp>
      <p:grpSp>
        <p:nvGrpSpPr>
          <p:cNvPr id="28" name="Group 18"/>
          <p:cNvGrpSpPr/>
          <p:nvPr/>
        </p:nvGrpSpPr>
        <p:grpSpPr>
          <a:xfrm>
            <a:off x="9166099" y="3415351"/>
            <a:ext cx="5137164" cy="1231416"/>
            <a:chOff x="0" y="0"/>
            <a:chExt cx="9504788" cy="2077999"/>
          </a:xfrm>
        </p:grpSpPr>
        <p:sp>
          <p:nvSpPr>
            <p:cNvPr id="29" name="Freeform 19"/>
            <p:cNvSpPr/>
            <p:nvPr/>
          </p:nvSpPr>
          <p:spPr>
            <a:xfrm>
              <a:off x="0" y="0"/>
              <a:ext cx="9504787" cy="2077999"/>
            </a:xfrm>
            <a:custGeom>
              <a:avLst/>
              <a:gdLst/>
              <a:ahLst/>
              <a:cxnLst/>
              <a:rect l="l" t="t" r="r" b="b"/>
              <a:pathLst>
                <a:path w="9504787" h="2077999">
                  <a:moveTo>
                    <a:pt x="39464" y="0"/>
                  </a:moveTo>
                  <a:lnTo>
                    <a:pt x="9465324" y="0"/>
                  </a:lnTo>
                  <a:cubicBezTo>
                    <a:pt x="9475790" y="0"/>
                    <a:pt x="9485828" y="4158"/>
                    <a:pt x="9493228" y="11559"/>
                  </a:cubicBezTo>
                  <a:cubicBezTo>
                    <a:pt x="9500629" y="18960"/>
                    <a:pt x="9504787" y="28997"/>
                    <a:pt x="9504787" y="39464"/>
                  </a:cubicBezTo>
                  <a:lnTo>
                    <a:pt x="9504787" y="2038535"/>
                  </a:lnTo>
                  <a:cubicBezTo>
                    <a:pt x="9504787" y="2049002"/>
                    <a:pt x="9500629" y="2059039"/>
                    <a:pt x="9493228" y="2066440"/>
                  </a:cubicBezTo>
                  <a:cubicBezTo>
                    <a:pt x="9485828" y="2073841"/>
                    <a:pt x="9475790" y="2077999"/>
                    <a:pt x="9465324" y="2077999"/>
                  </a:cubicBezTo>
                  <a:lnTo>
                    <a:pt x="39464" y="2077999"/>
                  </a:lnTo>
                  <a:cubicBezTo>
                    <a:pt x="28997" y="2077999"/>
                    <a:pt x="18960" y="2073841"/>
                    <a:pt x="11559" y="2066440"/>
                  </a:cubicBezTo>
                  <a:cubicBezTo>
                    <a:pt x="4158" y="2059039"/>
                    <a:pt x="0" y="2049002"/>
                    <a:pt x="0" y="2038535"/>
                  </a:cubicBezTo>
                  <a:lnTo>
                    <a:pt x="0" y="39464"/>
                  </a:lnTo>
                  <a:cubicBezTo>
                    <a:pt x="0" y="28997"/>
                    <a:pt x="4158" y="18960"/>
                    <a:pt x="11559" y="11559"/>
                  </a:cubicBezTo>
                  <a:cubicBezTo>
                    <a:pt x="18960" y="4158"/>
                    <a:pt x="28997" y="0"/>
                    <a:pt x="39464" y="0"/>
                  </a:cubicBezTo>
                  <a:close/>
                </a:path>
              </a:pathLst>
            </a:custGeom>
            <a:solidFill>
              <a:srgbClr val="FFFFFF"/>
            </a:solidFill>
            <a:ln w="66675" cap="rnd">
              <a:solidFill>
                <a:srgbClr val="F8D389"/>
              </a:solidFill>
              <a:prstDash val="solid"/>
              <a:round/>
            </a:ln>
          </p:spPr>
        </p:sp>
        <p:sp>
          <p:nvSpPr>
            <p:cNvPr id="30" name="TextBox 20"/>
            <p:cNvSpPr txBox="1"/>
            <p:nvPr/>
          </p:nvSpPr>
          <p:spPr>
            <a:xfrm>
              <a:off x="0" y="-38100"/>
              <a:ext cx="9504788" cy="211609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56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1" name="Freeform 21"/>
          <p:cNvSpPr/>
          <p:nvPr/>
        </p:nvSpPr>
        <p:spPr>
          <a:xfrm>
            <a:off x="8407453" y="3342464"/>
            <a:ext cx="906066" cy="923892"/>
          </a:xfrm>
          <a:custGeom>
            <a:avLst/>
            <a:gdLst/>
            <a:ahLst/>
            <a:cxnLst/>
            <a:rect l="l" t="t" r="r" b="b"/>
            <a:pathLst>
              <a:path w="1107226" h="1029720">
                <a:moveTo>
                  <a:pt x="0" y="0"/>
                </a:moveTo>
                <a:lnTo>
                  <a:pt x="1107225" y="0"/>
                </a:lnTo>
                <a:lnTo>
                  <a:pt x="1107225" y="1029720"/>
                </a:lnTo>
                <a:lnTo>
                  <a:pt x="0" y="102972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2" name="Freeform 22"/>
          <p:cNvSpPr/>
          <p:nvPr/>
        </p:nvSpPr>
        <p:spPr>
          <a:xfrm rot="-10800000">
            <a:off x="8871042" y="6384474"/>
            <a:ext cx="4896921" cy="617529"/>
          </a:xfrm>
          <a:custGeom>
            <a:avLst/>
            <a:gdLst/>
            <a:ahLst/>
            <a:cxnLst/>
            <a:rect l="l" t="t" r="r" b="b"/>
            <a:pathLst>
              <a:path w="5984107" h="688265">
                <a:moveTo>
                  <a:pt x="0" y="0"/>
                </a:moveTo>
                <a:lnTo>
                  <a:pt x="5984107" y="0"/>
                </a:lnTo>
                <a:lnTo>
                  <a:pt x="5984107" y="688265"/>
                </a:lnTo>
                <a:lnTo>
                  <a:pt x="0" y="6882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2000"/>
            </a:blip>
            <a:stretch>
              <a:fillRect b="-149966"/>
            </a:stretch>
          </a:blipFill>
        </p:spPr>
      </p:sp>
      <p:grpSp>
        <p:nvGrpSpPr>
          <p:cNvPr id="33" name="Group 23"/>
          <p:cNvGrpSpPr/>
          <p:nvPr/>
        </p:nvGrpSpPr>
        <p:grpSpPr>
          <a:xfrm>
            <a:off x="8723623" y="5238615"/>
            <a:ext cx="5137164" cy="1231416"/>
            <a:chOff x="0" y="0"/>
            <a:chExt cx="9504788" cy="2077999"/>
          </a:xfrm>
        </p:grpSpPr>
        <p:sp>
          <p:nvSpPr>
            <p:cNvPr id="34" name="Freeform 24"/>
            <p:cNvSpPr/>
            <p:nvPr/>
          </p:nvSpPr>
          <p:spPr>
            <a:xfrm>
              <a:off x="0" y="0"/>
              <a:ext cx="9504787" cy="2077999"/>
            </a:xfrm>
            <a:custGeom>
              <a:avLst/>
              <a:gdLst/>
              <a:ahLst/>
              <a:cxnLst/>
              <a:rect l="l" t="t" r="r" b="b"/>
              <a:pathLst>
                <a:path w="9504787" h="2077999">
                  <a:moveTo>
                    <a:pt x="39464" y="0"/>
                  </a:moveTo>
                  <a:lnTo>
                    <a:pt x="9465324" y="0"/>
                  </a:lnTo>
                  <a:cubicBezTo>
                    <a:pt x="9475790" y="0"/>
                    <a:pt x="9485828" y="4158"/>
                    <a:pt x="9493228" y="11559"/>
                  </a:cubicBezTo>
                  <a:cubicBezTo>
                    <a:pt x="9500629" y="18960"/>
                    <a:pt x="9504787" y="28997"/>
                    <a:pt x="9504787" y="39464"/>
                  </a:cubicBezTo>
                  <a:lnTo>
                    <a:pt x="9504787" y="2038535"/>
                  </a:lnTo>
                  <a:cubicBezTo>
                    <a:pt x="9504787" y="2049002"/>
                    <a:pt x="9500629" y="2059039"/>
                    <a:pt x="9493228" y="2066440"/>
                  </a:cubicBezTo>
                  <a:cubicBezTo>
                    <a:pt x="9485828" y="2073841"/>
                    <a:pt x="9475790" y="2077999"/>
                    <a:pt x="9465324" y="2077999"/>
                  </a:cubicBezTo>
                  <a:lnTo>
                    <a:pt x="39464" y="2077999"/>
                  </a:lnTo>
                  <a:cubicBezTo>
                    <a:pt x="28997" y="2077999"/>
                    <a:pt x="18960" y="2073841"/>
                    <a:pt x="11559" y="2066440"/>
                  </a:cubicBezTo>
                  <a:cubicBezTo>
                    <a:pt x="4158" y="2059039"/>
                    <a:pt x="0" y="2049002"/>
                    <a:pt x="0" y="2038535"/>
                  </a:cubicBezTo>
                  <a:lnTo>
                    <a:pt x="0" y="39464"/>
                  </a:lnTo>
                  <a:cubicBezTo>
                    <a:pt x="0" y="28997"/>
                    <a:pt x="4158" y="18960"/>
                    <a:pt x="11559" y="11559"/>
                  </a:cubicBezTo>
                  <a:cubicBezTo>
                    <a:pt x="18960" y="4158"/>
                    <a:pt x="28997" y="0"/>
                    <a:pt x="39464" y="0"/>
                  </a:cubicBezTo>
                  <a:close/>
                </a:path>
              </a:pathLst>
            </a:custGeom>
            <a:solidFill>
              <a:srgbClr val="FFFFFF"/>
            </a:solidFill>
            <a:ln w="66675" cap="rnd">
              <a:solidFill>
                <a:srgbClr val="F8B27C"/>
              </a:solidFill>
              <a:prstDash val="solid"/>
              <a:round/>
            </a:ln>
          </p:spPr>
        </p:sp>
        <p:sp>
          <p:nvSpPr>
            <p:cNvPr id="35" name="TextBox 25"/>
            <p:cNvSpPr txBox="1"/>
            <p:nvPr/>
          </p:nvSpPr>
          <p:spPr>
            <a:xfrm>
              <a:off x="0" y="-38100"/>
              <a:ext cx="9504788" cy="211609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56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6" name="Freeform 26"/>
          <p:cNvSpPr/>
          <p:nvPr/>
        </p:nvSpPr>
        <p:spPr>
          <a:xfrm>
            <a:off x="7964976" y="5165728"/>
            <a:ext cx="906066" cy="923892"/>
          </a:xfrm>
          <a:custGeom>
            <a:avLst/>
            <a:gdLst/>
            <a:ahLst/>
            <a:cxnLst/>
            <a:rect l="l" t="t" r="r" b="b"/>
            <a:pathLst>
              <a:path w="1107226" h="1029720">
                <a:moveTo>
                  <a:pt x="0" y="0"/>
                </a:moveTo>
                <a:lnTo>
                  <a:pt x="1107226" y="0"/>
                </a:lnTo>
                <a:lnTo>
                  <a:pt x="1107226" y="1029720"/>
                </a:lnTo>
                <a:lnTo>
                  <a:pt x="0" y="102972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7" name="Freeform 27"/>
          <p:cNvSpPr/>
          <p:nvPr/>
        </p:nvSpPr>
        <p:spPr>
          <a:xfrm rot="-10800000">
            <a:off x="7575292" y="7274868"/>
            <a:ext cx="4430954" cy="558768"/>
          </a:xfrm>
          <a:custGeom>
            <a:avLst/>
            <a:gdLst/>
            <a:ahLst/>
            <a:cxnLst/>
            <a:rect l="l" t="t" r="r" b="b"/>
            <a:pathLst>
              <a:path w="5414689" h="622773">
                <a:moveTo>
                  <a:pt x="0" y="0"/>
                </a:moveTo>
                <a:lnTo>
                  <a:pt x="5414689" y="0"/>
                </a:lnTo>
                <a:lnTo>
                  <a:pt x="5414689" y="622773"/>
                </a:lnTo>
                <a:lnTo>
                  <a:pt x="0" y="6227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2000"/>
            </a:blip>
            <a:stretch>
              <a:fillRect b="-149966"/>
            </a:stretch>
          </a:blipFill>
        </p:spPr>
      </p:sp>
      <p:grpSp>
        <p:nvGrpSpPr>
          <p:cNvPr id="38" name="Group 28"/>
          <p:cNvGrpSpPr/>
          <p:nvPr/>
        </p:nvGrpSpPr>
        <p:grpSpPr>
          <a:xfrm>
            <a:off x="7686295" y="6910142"/>
            <a:ext cx="5137164" cy="1231416"/>
            <a:chOff x="0" y="0"/>
            <a:chExt cx="9504788" cy="2077999"/>
          </a:xfrm>
        </p:grpSpPr>
        <p:sp>
          <p:nvSpPr>
            <p:cNvPr id="39" name="Freeform 29"/>
            <p:cNvSpPr/>
            <p:nvPr/>
          </p:nvSpPr>
          <p:spPr>
            <a:xfrm>
              <a:off x="0" y="0"/>
              <a:ext cx="9504787" cy="2077999"/>
            </a:xfrm>
            <a:custGeom>
              <a:avLst/>
              <a:gdLst/>
              <a:ahLst/>
              <a:cxnLst/>
              <a:rect l="l" t="t" r="r" b="b"/>
              <a:pathLst>
                <a:path w="9504787" h="2077999">
                  <a:moveTo>
                    <a:pt x="39464" y="0"/>
                  </a:moveTo>
                  <a:lnTo>
                    <a:pt x="9465324" y="0"/>
                  </a:lnTo>
                  <a:cubicBezTo>
                    <a:pt x="9475790" y="0"/>
                    <a:pt x="9485828" y="4158"/>
                    <a:pt x="9493228" y="11559"/>
                  </a:cubicBezTo>
                  <a:cubicBezTo>
                    <a:pt x="9500629" y="18960"/>
                    <a:pt x="9504787" y="28997"/>
                    <a:pt x="9504787" y="39464"/>
                  </a:cubicBezTo>
                  <a:lnTo>
                    <a:pt x="9504787" y="2038535"/>
                  </a:lnTo>
                  <a:cubicBezTo>
                    <a:pt x="9504787" y="2049002"/>
                    <a:pt x="9500629" y="2059039"/>
                    <a:pt x="9493228" y="2066440"/>
                  </a:cubicBezTo>
                  <a:cubicBezTo>
                    <a:pt x="9485828" y="2073841"/>
                    <a:pt x="9475790" y="2077999"/>
                    <a:pt x="9465324" y="2077999"/>
                  </a:cubicBezTo>
                  <a:lnTo>
                    <a:pt x="39464" y="2077999"/>
                  </a:lnTo>
                  <a:cubicBezTo>
                    <a:pt x="28997" y="2077999"/>
                    <a:pt x="18960" y="2073841"/>
                    <a:pt x="11559" y="2066440"/>
                  </a:cubicBezTo>
                  <a:cubicBezTo>
                    <a:pt x="4158" y="2059039"/>
                    <a:pt x="0" y="2049002"/>
                    <a:pt x="0" y="2038535"/>
                  </a:cubicBezTo>
                  <a:lnTo>
                    <a:pt x="0" y="39464"/>
                  </a:lnTo>
                  <a:cubicBezTo>
                    <a:pt x="0" y="28997"/>
                    <a:pt x="4158" y="18960"/>
                    <a:pt x="11559" y="11559"/>
                  </a:cubicBezTo>
                  <a:cubicBezTo>
                    <a:pt x="18960" y="4158"/>
                    <a:pt x="28997" y="0"/>
                    <a:pt x="39464" y="0"/>
                  </a:cubicBezTo>
                  <a:close/>
                </a:path>
              </a:pathLst>
            </a:custGeom>
            <a:solidFill>
              <a:srgbClr val="FFFFFF"/>
            </a:solidFill>
            <a:ln w="66675" cap="rnd">
              <a:solidFill>
                <a:srgbClr val="FF8379"/>
              </a:solidFill>
              <a:prstDash val="solid"/>
              <a:round/>
            </a:ln>
          </p:spPr>
        </p:sp>
        <p:sp>
          <p:nvSpPr>
            <p:cNvPr id="40" name="TextBox 30"/>
            <p:cNvSpPr txBox="1"/>
            <p:nvPr/>
          </p:nvSpPr>
          <p:spPr>
            <a:xfrm>
              <a:off x="0" y="-38100"/>
              <a:ext cx="9504788" cy="211609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56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41" name="Freeform 31"/>
          <p:cNvSpPr/>
          <p:nvPr/>
        </p:nvSpPr>
        <p:spPr>
          <a:xfrm>
            <a:off x="7122258" y="6864333"/>
            <a:ext cx="906066" cy="923892"/>
          </a:xfrm>
          <a:custGeom>
            <a:avLst/>
            <a:gdLst/>
            <a:ahLst/>
            <a:cxnLst/>
            <a:rect l="l" t="t" r="r" b="b"/>
            <a:pathLst>
              <a:path w="1107226" h="1029720">
                <a:moveTo>
                  <a:pt x="0" y="0"/>
                </a:moveTo>
                <a:lnTo>
                  <a:pt x="1107226" y="0"/>
                </a:lnTo>
                <a:lnTo>
                  <a:pt x="1107226" y="1029720"/>
                </a:lnTo>
                <a:lnTo>
                  <a:pt x="0" y="102972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xmlns="" r:embed="rId1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4" name="TextBox 34"/>
          <p:cNvSpPr txBox="1"/>
          <p:nvPr/>
        </p:nvSpPr>
        <p:spPr>
          <a:xfrm>
            <a:off x="8515929" y="184689"/>
            <a:ext cx="1725774" cy="2740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2138"/>
              </a:lnSpc>
              <a:spcBef>
                <a:spcPct val="0"/>
              </a:spcBef>
            </a:pPr>
            <a:r>
              <a:rPr lang="en-US" b="1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  <a:sym typeface="Montserrat Bold"/>
              </a:rPr>
              <a:t>Encapsulation</a:t>
            </a:r>
            <a:endParaRPr lang="en-US" b="1" dirty="0">
              <a:solidFill>
                <a:srgbClr val="272525"/>
              </a:solidFill>
              <a:latin typeface="Montserrat" pitchFamily="34" charset="0"/>
              <a:ea typeface="Montserrat" pitchFamily="34" charset="-122"/>
              <a:cs typeface="Montserrat" pitchFamily="34" charset="-120"/>
              <a:sym typeface="Montserrat Bold"/>
            </a:endParaRPr>
          </a:p>
        </p:txBody>
      </p:sp>
      <p:sp>
        <p:nvSpPr>
          <p:cNvPr id="45" name="TextBox 35"/>
          <p:cNvSpPr txBox="1"/>
          <p:nvPr/>
        </p:nvSpPr>
        <p:spPr>
          <a:xfrm>
            <a:off x="1024769" y="2944685"/>
            <a:ext cx="4053901" cy="20313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IN" sz="440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OOPs Concepts in Action</a:t>
            </a:r>
            <a:endParaRPr lang="en-IN" sz="4400" b="1" dirty="0">
              <a:solidFill>
                <a:srgbClr val="7068F4"/>
              </a:solidFill>
              <a:latin typeface="Barlow Bold" pitchFamily="34" charset="0"/>
              <a:ea typeface="Barlow Bold" pitchFamily="34" charset="-122"/>
              <a:cs typeface="Barlow Bold" pitchFamily="34" charset="-120"/>
            </a:endParaRPr>
          </a:p>
        </p:txBody>
      </p:sp>
      <p:sp>
        <p:nvSpPr>
          <p:cNvPr id="47" name="TextBox 37"/>
          <p:cNvSpPr txBox="1"/>
          <p:nvPr/>
        </p:nvSpPr>
        <p:spPr>
          <a:xfrm>
            <a:off x="9249227" y="2207422"/>
            <a:ext cx="4142681" cy="6556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1734"/>
              </a:lnSpc>
              <a:spcBef>
                <a:spcPct val="0"/>
              </a:spcBef>
            </a:pPr>
            <a:r>
              <a:rPr lang="en-US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Creating new classes by deriving properties from existing ones. (👨‍👦 Code Reusability)</a:t>
            </a:r>
            <a:endParaRPr lang="en-US" dirty="0">
              <a:solidFill>
                <a:srgbClr val="272525"/>
              </a:solidFill>
              <a:latin typeface="Montserrat" pitchFamily="34" charset="0"/>
              <a:ea typeface="Montserrat" pitchFamily="34" charset="-122"/>
              <a:cs typeface="Montserrat" pitchFamily="34" charset="-120"/>
              <a:sym typeface="Montserrat"/>
            </a:endParaRPr>
          </a:p>
        </p:txBody>
      </p:sp>
      <p:sp>
        <p:nvSpPr>
          <p:cNvPr id="48" name="TextBox 38"/>
          <p:cNvSpPr txBox="1"/>
          <p:nvPr/>
        </p:nvSpPr>
        <p:spPr>
          <a:xfrm>
            <a:off x="9249228" y="1881530"/>
            <a:ext cx="1725774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2138"/>
              </a:lnSpc>
              <a:spcBef>
                <a:spcPct val="0"/>
              </a:spcBef>
            </a:pPr>
            <a:r>
              <a:rPr lang="en-US" b="1" dirty="0" smtClean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  <a:sym typeface="Montserrat Bold"/>
              </a:rPr>
              <a:t>Inheritance</a:t>
            </a:r>
            <a:r>
              <a:rPr lang="en-US" sz="1670" b="1" dirty="0" smtClean="0">
                <a:solidFill>
                  <a:srgbClr val="34343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	</a:t>
            </a:r>
            <a:endParaRPr lang="en-US" dirty="0">
              <a:solidFill>
                <a:srgbClr val="272525"/>
              </a:solidFill>
              <a:latin typeface="Montserrat" pitchFamily="34" charset="0"/>
              <a:ea typeface="Montserrat" pitchFamily="34" charset="-122"/>
              <a:cs typeface="Montserrat" pitchFamily="34" charset="-120"/>
              <a:sym typeface="Montserrat Bold"/>
            </a:endParaRPr>
          </a:p>
        </p:txBody>
      </p:sp>
      <p:sp>
        <p:nvSpPr>
          <p:cNvPr id="49" name="TextBox 39"/>
          <p:cNvSpPr txBox="1"/>
          <p:nvPr/>
        </p:nvSpPr>
        <p:spPr>
          <a:xfrm>
            <a:off x="9784528" y="3837337"/>
            <a:ext cx="4518733" cy="6540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1734"/>
              </a:lnSpc>
              <a:spcBef>
                <a:spcPct val="0"/>
              </a:spcBef>
            </a:pPr>
            <a:r>
              <a:rPr lang="en-US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One interface, multiple implementations (e.g., fare calculation for different vehicles). (🔄 Flexibility</a:t>
            </a:r>
            <a:r>
              <a:rPr lang="en-US" sz="1400" i="1" dirty="0"/>
              <a:t>)</a:t>
            </a:r>
            <a:endParaRPr lang="en-US" sz="1355" u="none" strike="noStrike" dirty="0">
              <a:solidFill>
                <a:srgbClr val="34343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0" name="TextBox 40"/>
          <p:cNvSpPr txBox="1"/>
          <p:nvPr/>
        </p:nvSpPr>
        <p:spPr>
          <a:xfrm>
            <a:off x="9784528" y="3505264"/>
            <a:ext cx="1725774" cy="2740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2138"/>
              </a:lnSpc>
              <a:spcBef>
                <a:spcPct val="0"/>
              </a:spcBef>
            </a:pPr>
            <a:r>
              <a:rPr lang="en-US" b="1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  <a:sym typeface="Montserrat Bold"/>
              </a:rPr>
              <a:t>Polymorphism</a:t>
            </a:r>
            <a:endParaRPr lang="en-US" b="1" dirty="0">
              <a:solidFill>
                <a:srgbClr val="272525"/>
              </a:solidFill>
              <a:latin typeface="Montserrat" pitchFamily="34" charset="0"/>
              <a:ea typeface="Montserrat" pitchFamily="34" charset="-122"/>
              <a:cs typeface="Montserrat" pitchFamily="34" charset="-120"/>
              <a:sym typeface="Montserrat Bold"/>
            </a:endParaRPr>
          </a:p>
        </p:txBody>
      </p:sp>
      <p:sp>
        <p:nvSpPr>
          <p:cNvPr id="51" name="TextBox 41"/>
          <p:cNvSpPr txBox="1"/>
          <p:nvPr/>
        </p:nvSpPr>
        <p:spPr>
          <a:xfrm>
            <a:off x="9379334" y="5660601"/>
            <a:ext cx="4261499" cy="6556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1734"/>
              </a:lnSpc>
              <a:spcBef>
                <a:spcPct val="0"/>
              </a:spcBef>
            </a:pPr>
            <a:r>
              <a:rPr lang="en-US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Simplifying complex systems by exposing only essential features. (📦 Hide Complexity)</a:t>
            </a:r>
            <a:endParaRPr lang="en-US" dirty="0">
              <a:solidFill>
                <a:srgbClr val="272525"/>
              </a:solidFill>
              <a:latin typeface="Montserrat" pitchFamily="34" charset="0"/>
              <a:ea typeface="Montserrat" pitchFamily="34" charset="-122"/>
              <a:cs typeface="Montserrat" pitchFamily="34" charset="-120"/>
              <a:sym typeface="Montserrat"/>
            </a:endParaRPr>
          </a:p>
        </p:txBody>
      </p:sp>
      <p:sp>
        <p:nvSpPr>
          <p:cNvPr id="52" name="TextBox 42"/>
          <p:cNvSpPr txBox="1"/>
          <p:nvPr/>
        </p:nvSpPr>
        <p:spPr>
          <a:xfrm>
            <a:off x="9342052" y="5326334"/>
            <a:ext cx="1725774" cy="2693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138"/>
              </a:lnSpc>
              <a:spcBef>
                <a:spcPct val="0"/>
              </a:spcBef>
            </a:pPr>
            <a:r>
              <a:rPr lang="en-US" b="1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  <a:sym typeface="Montserrat Bold"/>
              </a:rPr>
              <a:t>Abstraction</a:t>
            </a:r>
            <a:endParaRPr lang="en-US" b="1" dirty="0">
              <a:solidFill>
                <a:srgbClr val="272525"/>
              </a:solidFill>
              <a:latin typeface="Montserrat" pitchFamily="34" charset="0"/>
              <a:ea typeface="Montserrat" pitchFamily="34" charset="-122"/>
              <a:cs typeface="Montserrat" pitchFamily="34" charset="-120"/>
              <a:sym typeface="Montserrat Bold"/>
            </a:endParaRPr>
          </a:p>
        </p:txBody>
      </p:sp>
      <p:sp>
        <p:nvSpPr>
          <p:cNvPr id="53" name="TextBox 43"/>
          <p:cNvSpPr txBox="1"/>
          <p:nvPr/>
        </p:nvSpPr>
        <p:spPr>
          <a:xfrm>
            <a:off x="8329189" y="7332129"/>
            <a:ext cx="4274315" cy="6556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1734"/>
              </a:lnSpc>
              <a:spcBef>
                <a:spcPct val="0"/>
              </a:spcBef>
            </a:pPr>
            <a:r>
              <a:rPr lang="en-US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Managing runtime errors gracefully to prevent crashes. (⚠Fault Tolerance)</a:t>
            </a:r>
            <a:endParaRPr lang="en-US" dirty="0">
              <a:solidFill>
                <a:srgbClr val="272525"/>
              </a:solidFill>
              <a:latin typeface="Montserrat" pitchFamily="34" charset="0"/>
              <a:ea typeface="Montserrat" pitchFamily="34" charset="-122"/>
              <a:cs typeface="Montserrat" pitchFamily="34" charset="-120"/>
              <a:sym typeface="Montserrat"/>
            </a:endParaRPr>
          </a:p>
        </p:txBody>
      </p:sp>
      <p:sp>
        <p:nvSpPr>
          <p:cNvPr id="54" name="TextBox 44"/>
          <p:cNvSpPr txBox="1"/>
          <p:nvPr/>
        </p:nvSpPr>
        <p:spPr>
          <a:xfrm>
            <a:off x="8304722" y="6995266"/>
            <a:ext cx="2540755" cy="2693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indent="0">
              <a:lnSpc>
                <a:spcPts val="2138"/>
              </a:lnSpc>
              <a:spcBef>
                <a:spcPct val="0"/>
              </a:spcBef>
            </a:pPr>
            <a:r>
              <a:rPr lang="en-US" b="1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  <a:sym typeface="Montserrat Bold"/>
              </a:rPr>
              <a:t>Exception Handling</a:t>
            </a:r>
            <a:endParaRPr lang="en-US" b="1" dirty="0">
              <a:solidFill>
                <a:srgbClr val="272525"/>
              </a:solidFill>
              <a:latin typeface="Montserrat" pitchFamily="34" charset="0"/>
              <a:ea typeface="Montserrat" pitchFamily="34" charset="-122"/>
              <a:cs typeface="Montserrat" pitchFamily="34" charset="-120"/>
              <a:sym typeface="Montserrat Bold"/>
            </a:endParaRPr>
          </a:p>
        </p:txBody>
      </p:sp>
      <p:sp>
        <p:nvSpPr>
          <p:cNvPr id="59" name="AutoShape 49"/>
          <p:cNvSpPr/>
          <p:nvPr/>
        </p:nvSpPr>
        <p:spPr>
          <a:xfrm>
            <a:off x="5713009" y="4127651"/>
            <a:ext cx="1420906" cy="3246442"/>
          </a:xfrm>
          <a:prstGeom prst="line">
            <a:avLst/>
          </a:prstGeom>
          <a:ln w="66675" cap="rnd">
            <a:solidFill>
              <a:srgbClr val="333231"/>
            </a:solidFill>
            <a:prstDash val="sysDot"/>
            <a:headEnd type="none" w="sm" len="sm"/>
            <a:tailEnd type="triangle" w="lg" len="med"/>
          </a:ln>
        </p:spPr>
      </p:sp>
      <p:sp>
        <p:nvSpPr>
          <p:cNvPr id="60" name="AutoShape 50"/>
          <p:cNvSpPr/>
          <p:nvPr/>
        </p:nvSpPr>
        <p:spPr>
          <a:xfrm>
            <a:off x="5812905" y="4146640"/>
            <a:ext cx="2024693" cy="1604232"/>
          </a:xfrm>
          <a:prstGeom prst="line">
            <a:avLst/>
          </a:prstGeom>
          <a:ln w="66675" cap="rnd">
            <a:solidFill>
              <a:srgbClr val="333231"/>
            </a:solidFill>
            <a:prstDash val="sysDot"/>
            <a:headEnd type="none" w="sm" len="sm"/>
            <a:tailEnd type="triangle" w="lg" len="med"/>
          </a:ln>
        </p:spPr>
      </p:sp>
      <p:sp>
        <p:nvSpPr>
          <p:cNvPr id="61" name="AutoShape 51"/>
          <p:cNvSpPr/>
          <p:nvPr/>
        </p:nvSpPr>
        <p:spPr>
          <a:xfrm flipV="1">
            <a:off x="5928812" y="3960402"/>
            <a:ext cx="2546758" cy="2479"/>
          </a:xfrm>
          <a:prstGeom prst="line">
            <a:avLst/>
          </a:prstGeom>
          <a:ln w="66675" cap="rnd">
            <a:solidFill>
              <a:srgbClr val="333231"/>
            </a:solidFill>
            <a:prstDash val="sysDot"/>
            <a:headEnd type="none" w="sm" len="sm"/>
            <a:tailEnd type="triangle" w="lg" len="med"/>
          </a:ln>
        </p:spPr>
      </p:sp>
      <p:sp>
        <p:nvSpPr>
          <p:cNvPr id="62" name="AutoShape 52"/>
          <p:cNvSpPr/>
          <p:nvPr/>
        </p:nvSpPr>
        <p:spPr>
          <a:xfrm flipV="1">
            <a:off x="5812269" y="2353692"/>
            <a:ext cx="2021824" cy="1609188"/>
          </a:xfrm>
          <a:prstGeom prst="line">
            <a:avLst/>
          </a:prstGeom>
          <a:ln w="66675" cap="rnd">
            <a:solidFill>
              <a:srgbClr val="333231"/>
            </a:solidFill>
            <a:prstDash val="sysDot"/>
            <a:headEnd type="none" w="sm" len="sm"/>
            <a:tailEnd type="triangle" w="lg" len="med"/>
          </a:ln>
        </p:spPr>
      </p:sp>
      <p:sp>
        <p:nvSpPr>
          <p:cNvPr id="63" name="TextBox 62"/>
          <p:cNvSpPr txBox="1"/>
          <p:nvPr/>
        </p:nvSpPr>
        <p:spPr>
          <a:xfrm>
            <a:off x="8453739" y="423390"/>
            <a:ext cx="44680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Bundling data and methods into a class, hiding internal details. (🔒 Secure &amp; Organized)</a:t>
            </a:r>
            <a:endParaRPr lang="en-IN" dirty="0">
              <a:solidFill>
                <a:srgbClr val="272525"/>
              </a:solidFill>
              <a:latin typeface="Montserrat" pitchFamily="34" charset="0"/>
              <a:ea typeface="Montserrat" pitchFamily="34" charset="-122"/>
              <a:cs typeface="Montserrat" pitchFamily="34" charset="-120"/>
            </a:endParaRPr>
          </a:p>
        </p:txBody>
      </p:sp>
      <p:pic>
        <p:nvPicPr>
          <p:cNvPr id="65" name="Picture 6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160433" y="-2728"/>
            <a:ext cx="804543" cy="804543"/>
          </a:xfrm>
          <a:prstGeom prst="rect">
            <a:avLst/>
          </a:prstGeom>
        </p:spPr>
      </p:pic>
      <p:pic>
        <p:nvPicPr>
          <p:cNvPr id="66" name="Picture 65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904112" y="1717918"/>
            <a:ext cx="765974" cy="765974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462416" y="3312694"/>
            <a:ext cx="803245" cy="803245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022128" y="5198562"/>
            <a:ext cx="655761" cy="655761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127191" y="6774659"/>
            <a:ext cx="95250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686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2228</TotalTime>
  <Words>773</Words>
  <Application>Microsoft Office PowerPoint</Application>
  <PresentationFormat>Custom</PresentationFormat>
  <Paragraphs>129</Paragraphs>
  <Slides>17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Calibri</vt:lpstr>
      <vt:lpstr>Montserrat</vt:lpstr>
      <vt:lpstr>Montserrat Bold</vt:lpstr>
      <vt:lpstr>Arial</vt:lpstr>
      <vt:lpstr>Barlow Bold</vt:lpstr>
      <vt:lpstr>Consolas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HP</cp:lastModifiedBy>
  <cp:revision>22</cp:revision>
  <cp:lastPrinted>2025-04-20T19:22:22Z</cp:lastPrinted>
  <dcterms:created xsi:type="dcterms:W3CDTF">2025-04-20T18:21:50Z</dcterms:created>
  <dcterms:modified xsi:type="dcterms:W3CDTF">2025-04-22T07:30:38Z</dcterms:modified>
</cp:coreProperties>
</file>